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65" r:id="rId2"/>
    <p:sldId id="2670" r:id="rId3"/>
    <p:sldId id="721" r:id="rId4"/>
    <p:sldId id="468" r:id="rId5"/>
    <p:sldId id="2671" r:id="rId6"/>
    <p:sldId id="2669" r:id="rId7"/>
    <p:sldId id="2688" r:id="rId8"/>
    <p:sldId id="2672" r:id="rId9"/>
    <p:sldId id="2684" r:id="rId10"/>
    <p:sldId id="2682" r:id="rId11"/>
    <p:sldId id="682" r:id="rId12"/>
    <p:sldId id="2673" r:id="rId13"/>
    <p:sldId id="2685" r:id="rId14"/>
    <p:sldId id="2683" r:id="rId15"/>
    <p:sldId id="2687" r:id="rId16"/>
    <p:sldId id="2676" r:id="rId17"/>
    <p:sldId id="2677" r:id="rId18"/>
    <p:sldId id="2675" r:id="rId19"/>
    <p:sldId id="2679" r:id="rId20"/>
    <p:sldId id="2678" r:id="rId21"/>
    <p:sldId id="2686" r:id="rId22"/>
    <p:sldId id="2689" r:id="rId23"/>
    <p:sldId id="2454" r:id="rId24"/>
    <p:sldId id="2661" r:id="rId25"/>
    <p:sldId id="937" r:id="rId26"/>
    <p:sldId id="260" r:id="rId27"/>
    <p:sldId id="2664" r:id="rId28"/>
    <p:sldId id="2397" r:id="rId29"/>
    <p:sldId id="2405" r:id="rId30"/>
    <p:sldId id="266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708B5-8D19-4F96-970C-8B4A08D4E6EA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DBAAF-CFF5-4573-8842-3562F80D6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195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comparing means ask two questions:</a:t>
            </a:r>
          </a:p>
          <a:p>
            <a:pPr marL="228600" indent="-228600">
              <a:buAutoNum type="arabicPeriod"/>
            </a:pPr>
            <a:r>
              <a:rPr lang="en-GB" dirty="0"/>
              <a:t>Are there repeated measurements of the same variable for each participant?</a:t>
            </a:r>
          </a:p>
          <a:p>
            <a:pPr marL="228600" indent="-228600">
              <a:buAutoNum type="arabicPeriod"/>
            </a:pPr>
            <a:r>
              <a:rPr lang="en-GB" dirty="0"/>
              <a:t>How many means are being compared?  2 = t-test, 3+ = ANOVA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0A4B8-3636-4CC8-A30D-CB194BA5E67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803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I’m just showing this quickly as you may need it later!  Each point is the mean of the combination.  If there’s no interaction, the lines appear approximately parallel.  If the interaction</a:t>
            </a:r>
            <a:r>
              <a:rPr lang="en-GB" baseline="0" dirty="0"/>
              <a:t> term is significant in ANOVA, use the plot to explain the combined effect.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0A4B8-3636-4CC8-A30D-CB194BA5E67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707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comparing means ask two questions:</a:t>
            </a:r>
          </a:p>
          <a:p>
            <a:pPr marL="228600" indent="-228600">
              <a:buAutoNum type="arabicPeriod"/>
            </a:pPr>
            <a:r>
              <a:rPr lang="en-GB" dirty="0"/>
              <a:t>Are there repeated measurements of the same variable for each participant?</a:t>
            </a:r>
          </a:p>
          <a:p>
            <a:pPr marL="228600" indent="-228600">
              <a:buAutoNum type="arabicPeriod"/>
            </a:pPr>
            <a:r>
              <a:rPr lang="en-GB" dirty="0"/>
              <a:t>How many means are being compared?  2 = t-test, 3+ = ANOVA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0A4B8-3636-4CC8-A30D-CB194BA5E67B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74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239737-2429-4217-BEA5-0603360A8DE4}" type="datetime1">
              <a:rPr lang="en-GB" smtClean="0"/>
              <a:pPr/>
              <a:t>21/07/2022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F34163-AF70-466C-839C-FC2E2FE448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03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BD6E-8A98-46F4-9DA6-86501BE2FABF}" type="datetime1">
              <a:rPr lang="en-GB" smtClean="0">
                <a:solidFill>
                  <a:prstClr val="black"/>
                </a:solidFill>
              </a:rPr>
              <a:pPr/>
              <a:t>21/07/2022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4163-AF70-466C-839C-FC2E2FE448F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1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5DDF-A66B-45A6-A609-068C3FE4D67D}" type="datetime1">
              <a:rPr lang="en-GB" smtClean="0">
                <a:solidFill>
                  <a:prstClr val="black"/>
                </a:solidFill>
              </a:rPr>
              <a:pPr/>
              <a:t>21/07/2022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4163-AF70-466C-839C-FC2E2FE448F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36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71EBC-472A-40EA-B00E-A740F087AFA3}" type="datetime1">
              <a:rPr lang="en-GB" smtClean="0">
                <a:solidFill>
                  <a:prstClr val="black"/>
                </a:solidFill>
              </a:rPr>
              <a:pPr>
                <a:defRPr/>
              </a:pPr>
              <a:t>21/07/2022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B85C7-7483-455C-92B7-009BBF7B93C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72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371600"/>
            <a:ext cx="109728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12800" y="2362200"/>
            <a:ext cx="10972800" cy="3733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553200"/>
            <a:ext cx="1219200" cy="304800"/>
          </a:xfrm>
        </p:spPr>
        <p:txBody>
          <a:bodyPr/>
          <a:lstStyle>
            <a:lvl1pPr>
              <a:defRPr/>
            </a:lvl1pPr>
          </a:lstStyle>
          <a:p>
            <a:fld id="{44F20AA5-BF16-41FF-8F8A-A5578F4D1219}" type="datetime1">
              <a:rPr lang="en-GB" smtClean="0">
                <a:solidFill>
                  <a:prstClr val="black"/>
                </a:solidFill>
              </a:rPr>
              <a:pPr/>
              <a:t>21/07/2022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553200"/>
            <a:ext cx="6908800" cy="3048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152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1C1E68C-B3BC-44DE-8EEB-B5E67EB99E78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9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F884-CBBD-45A6-98EF-D2B234BA4496}" type="datetime1">
              <a:rPr lang="en-GB" smtClean="0">
                <a:solidFill>
                  <a:prstClr val="black"/>
                </a:solidFill>
              </a:rPr>
              <a:pPr/>
              <a:t>21/07/2022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4163-AF70-466C-839C-FC2E2FE448F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314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5031-49A0-4D8C-A8F3-27577039DD9C}" type="datetime1">
              <a:rPr lang="en-GB" smtClean="0">
                <a:solidFill>
                  <a:prstClr val="white"/>
                </a:solidFill>
              </a:rPr>
              <a:pPr/>
              <a:t>21/07/2022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4163-AF70-466C-839C-FC2E2FE448F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49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2449-0C4C-4902-9C07-6435AD06937A}" type="datetime1">
              <a:rPr lang="en-GB" smtClean="0">
                <a:solidFill>
                  <a:prstClr val="white"/>
                </a:solidFill>
              </a:rPr>
              <a:pPr/>
              <a:t>21/07/2022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4163-AF70-466C-839C-FC2E2FE448F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3031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5111-BED0-425B-BD94-E80AE186784D}" type="datetime1">
              <a:rPr lang="en-GB" smtClean="0">
                <a:solidFill>
                  <a:prstClr val="black"/>
                </a:solidFill>
              </a:rPr>
              <a:pPr/>
              <a:t>21/07/2022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4163-AF70-466C-839C-FC2E2FE448F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12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88F4-B6B9-4991-9799-5F92E02C7446}" type="datetime1">
              <a:rPr lang="en-GB" smtClean="0">
                <a:solidFill>
                  <a:prstClr val="white"/>
                </a:solidFill>
              </a:rPr>
              <a:pPr/>
              <a:t>21/07/2022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4163-AF70-466C-839C-FC2E2FE448F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5676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4B29-F4C8-47B6-A8F0-2E7A73F06090}" type="datetime1">
              <a:rPr lang="en-GB" smtClean="0">
                <a:solidFill>
                  <a:prstClr val="black"/>
                </a:solidFill>
              </a:rPr>
              <a:pPr/>
              <a:t>21/07/2022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4163-AF70-466C-839C-FC2E2FE448F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4A4761BC-0CBB-46DC-996B-D5A5FA69B294}" type="datetime1">
              <a:rPr lang="en-GB" smtClean="0">
                <a:solidFill>
                  <a:prstClr val="black"/>
                </a:solidFill>
              </a:rPr>
              <a:pPr/>
              <a:t>21/07/2022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34163-AF70-466C-839C-FC2E2FE448F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25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44E8FA-841D-4D1E-9253-BDC0954F3AF1}" type="datetime1">
              <a:rPr lang="en-GB" smtClean="0">
                <a:solidFill>
                  <a:prstClr val="white"/>
                </a:solidFill>
              </a:rPr>
              <a:pPr/>
              <a:t>21/07/2022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F34163-AF70-466C-839C-FC2E2FE448F8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09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2096336-C893-493B-8DDD-FED4846E730D}" type="datetime1">
              <a:rPr lang="en-GB" smtClean="0">
                <a:solidFill>
                  <a:prstClr val="black"/>
                </a:solidFill>
              </a:rPr>
              <a:pPr/>
              <a:t>21/07/2022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8F34163-AF70-466C-839C-FC2E2FE448F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3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screencast-o-matic.com/watch/c3iY1PVZnNW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ths.shu.ac.uk/mathshelp/resources.htm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creencast-o-matic.com/watch/c3iqjMVZcVn" TargetMode="External"/><Relationship Id="rId2" Type="http://schemas.openxmlformats.org/officeDocument/2006/relationships/hyperlink" Target="https://screencast-o-matic.com/watch/c3iq1TV0Wp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maths.shu.ac.uk/mathshelp/resources.html" TargetMode="External"/><Relationship Id="rId3" Type="http://schemas.openxmlformats.org/officeDocument/2006/relationships/hyperlink" Target="https://screencast-o-matic.com/watch/c3iY1PVZnNW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screencast-o-matic.com/watch/c3iYQfVZel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screencast-o-matic.com/watch/c3iYj4VZejQ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creencast-o-matic.com/watch/c3iqjMVZcVn" TargetMode="External"/><Relationship Id="rId2" Type="http://schemas.openxmlformats.org/officeDocument/2006/relationships/hyperlink" Target="https://screencast-o-matic.com/watch/c3iq1TV0Wp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screencast-o-matic.com/watch/c3iq1TV0Wpy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ths.shu.ac.uk/mathshelp/resources.htm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creencast-o-matic.com/watch/c3iF1YV09A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screencast-o-matic.com/watch/c3iFoRV0RWa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screencast-o-matic.com/watch/c3iYj4VZejQ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s://screencast-o-matic.com/watch/c3iY1PVZnNW" TargetMode="External"/><Relationship Id="rId4" Type="http://schemas.openxmlformats.org/officeDocument/2006/relationships/hyperlink" Target="https://screencast-o-matic.com/watch/c3iq1TV0Wpy" TargetMode="External"/><Relationship Id="rId9" Type="http://schemas.openxmlformats.org/officeDocument/2006/relationships/hyperlink" Target="https://maths.shu.ac.uk/mathshelp/resource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reencast-o-matic.com/watch/c3iq1TV0Wpy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DE727-BF25-4721-9641-54A1D36803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Two-way ANOVA in </a:t>
            </a:r>
            <a:r>
              <a:rPr lang="en-GB" dirty="0" err="1"/>
              <a:t>Jamovi</a:t>
            </a:r>
            <a:r>
              <a:rPr lang="en-GB" dirty="0"/>
              <a:t> Part 1: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BB4D4-7F5C-472E-8120-BC8C0D33E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825238"/>
            <a:ext cx="10363200" cy="746762"/>
          </a:xfrm>
        </p:spPr>
        <p:txBody>
          <a:bodyPr>
            <a:normAutofit/>
          </a:bodyPr>
          <a:lstStyle/>
          <a:p>
            <a:r>
              <a:rPr lang="en-AU" dirty="0"/>
              <a:t>Video: </a:t>
            </a:r>
            <a:r>
              <a:rPr lang="en-AU" dirty="0">
                <a:hlinkClick r:id="rId2"/>
              </a:rPr>
              <a:t>https://screencast-o-matic.com/watch/c3iY1PVZnNW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Placeholder 6" descr="SHU_MASTER_LOGO_215_229_72dpi.jpg">
            <a:extLst>
              <a:ext uri="{FF2B5EF4-FFF2-40B4-BE49-F238E27FC236}">
                <a16:creationId xmlns:a16="http://schemas.microsoft.com/office/drawing/2014/main" id="{3A06DE84-EAE2-4D19-9EBE-925A0A5930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" y="310023"/>
            <a:ext cx="3168968" cy="1704687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AF36D9-26A1-4E06-8D7B-5324DF7E1AB2}"/>
              </a:ext>
            </a:extLst>
          </p:cNvPr>
          <p:cNvSpPr/>
          <p:nvPr/>
        </p:nvSpPr>
        <p:spPr>
          <a:xfrm>
            <a:off x="1912882" y="3605015"/>
            <a:ext cx="975531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tabLst/>
              <a:defRPr/>
            </a:pP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C9D06F-4976-E3F9-DD5A-AAD5C0AACDB4}"/>
              </a:ext>
            </a:extLst>
          </p:cNvPr>
          <p:cNvGrpSpPr/>
          <p:nvPr/>
        </p:nvGrpSpPr>
        <p:grpSpPr>
          <a:xfrm>
            <a:off x="7835287" y="210101"/>
            <a:ext cx="4139543" cy="1774270"/>
            <a:chOff x="7835287" y="210101"/>
            <a:chExt cx="4139543" cy="1774270"/>
          </a:xfrm>
        </p:grpSpPr>
        <p:pic>
          <p:nvPicPr>
            <p:cNvPr id="9" name="Picture 8" descr="Company name&#10;&#10;Description automatically generated">
              <a:extLst>
                <a:ext uri="{FF2B5EF4-FFF2-40B4-BE49-F238E27FC236}">
                  <a16:creationId xmlns:a16="http://schemas.microsoft.com/office/drawing/2014/main" id="{1E206B5B-19A6-2B9B-875B-6F8847FCCB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837" r="1664" b="25395"/>
            <a:stretch/>
          </p:blipFill>
          <p:spPr>
            <a:xfrm>
              <a:off x="7835287" y="210101"/>
              <a:ext cx="1728489" cy="1553590"/>
            </a:xfrm>
            <a:prstGeom prst="rect">
              <a:avLst/>
            </a:prstGeom>
            <a:ln w="85725">
              <a:solidFill>
                <a:srgbClr val="002060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3087C0B-7F35-CAB5-AD9C-F342752C9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08603" y="210101"/>
              <a:ext cx="2266227" cy="177427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9FE6D13-CF4B-37B5-E940-1163AD64D77A}"/>
              </a:ext>
            </a:extLst>
          </p:cNvPr>
          <p:cNvSpPr txBox="1"/>
          <p:nvPr/>
        </p:nvSpPr>
        <p:spPr>
          <a:xfrm>
            <a:off x="231228" y="5390947"/>
            <a:ext cx="11267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Ellen Marshall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Statistics support 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Website and resources: </a:t>
            </a:r>
            <a:r>
              <a:rPr kumimoji="0" lang="en-GB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  <a:hlinkClick r:id="rId6"/>
              </a:rPr>
              <a:t>https://maths.shu.ac.uk/mathshelp/resources.html</a:t>
            </a:r>
            <a:endParaRPr kumimoji="0" lang="en-GB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025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5BC7B0-D33A-1CD7-5DD5-5B35E04A8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8670"/>
            <a:ext cx="6490756" cy="4903311"/>
          </a:xfrm>
        </p:spPr>
        <p:txBody>
          <a:bodyPr>
            <a:normAutofit/>
          </a:bodyPr>
          <a:lstStyle/>
          <a:p>
            <a:r>
              <a:rPr lang="en-AU" sz="2200" dirty="0"/>
              <a:t>To visualise the means of each combination, request an interaction plot through the marginal means menu</a:t>
            </a:r>
          </a:p>
          <a:p>
            <a:r>
              <a:rPr lang="en-AU" sz="2200" dirty="0"/>
              <a:t>This plots the observed combination means</a:t>
            </a:r>
            <a:endParaRPr lang="en-GB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D54D2D-FFA0-9AC1-185F-D681292C8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14032"/>
          </a:xfrm>
        </p:spPr>
        <p:txBody>
          <a:bodyPr>
            <a:normAutofit fontScale="90000"/>
          </a:bodyPr>
          <a:lstStyle/>
          <a:p>
            <a:r>
              <a:rPr lang="en-AU" dirty="0"/>
              <a:t>Interaction plot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B67E24-5E7F-D143-BB2D-AA3281D15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756" y="274638"/>
            <a:ext cx="5480264" cy="1942782"/>
          </a:xfrm>
          <a:prstGeom prst="rect">
            <a:avLst/>
          </a:prstGeom>
        </p:spPr>
      </p:pic>
      <p:sp>
        <p:nvSpPr>
          <p:cNvPr id="6" name="Pentagon 3">
            <a:extLst>
              <a:ext uri="{FF2B5EF4-FFF2-40B4-BE49-F238E27FC236}">
                <a16:creationId xmlns:a16="http://schemas.microsoft.com/office/drawing/2014/main" id="{EE8265DD-7498-CDA7-32A6-8E998CEFE4FD}"/>
              </a:ext>
            </a:extLst>
          </p:cNvPr>
          <p:cNvSpPr/>
          <p:nvPr/>
        </p:nvSpPr>
        <p:spPr>
          <a:xfrm>
            <a:off x="6454934" y="1196096"/>
            <a:ext cx="2943959" cy="729416"/>
          </a:xfrm>
          <a:prstGeom prst="homePlate">
            <a:avLst/>
          </a:prstGeom>
          <a:solidFill>
            <a:srgbClr val="C4E59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Move both variables at the same time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C7B398-A626-C743-3ACA-8607FB7BC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88" y="2219958"/>
            <a:ext cx="5324475" cy="2952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C86390-DB9D-CC08-8289-A99DB5654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952" y="3006090"/>
            <a:ext cx="5799901" cy="3851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CA5EEA-ACDE-BBE8-3716-2C58A856F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578" y="2048583"/>
            <a:ext cx="2219325" cy="115252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5C6462-118F-B6CE-0892-24A37747A733}"/>
              </a:ext>
            </a:extLst>
          </p:cNvPr>
          <p:cNvCxnSpPr>
            <a:cxnSpLocks/>
          </p:cNvCxnSpPr>
          <p:nvPr/>
        </p:nvCxnSpPr>
        <p:spPr>
          <a:xfrm>
            <a:off x="2827982" y="4279343"/>
            <a:ext cx="4322798" cy="144037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A100832-76FD-1095-453F-06E4B1284E35}"/>
              </a:ext>
            </a:extLst>
          </p:cNvPr>
          <p:cNvCxnSpPr>
            <a:cxnSpLocks/>
          </p:cNvCxnSpPr>
          <p:nvPr/>
        </p:nvCxnSpPr>
        <p:spPr>
          <a:xfrm>
            <a:off x="5463540" y="3307275"/>
            <a:ext cx="1524657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FC6446E-6C46-7782-2A83-F02B6028A55A}"/>
              </a:ext>
            </a:extLst>
          </p:cNvPr>
          <p:cNvSpPr txBox="1"/>
          <p:nvPr/>
        </p:nvSpPr>
        <p:spPr>
          <a:xfrm>
            <a:off x="242887" y="5347756"/>
            <a:ext cx="5603065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A confidence interval gives a range of values within which we think the true population mean for each groups lie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272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3538" y="983812"/>
            <a:ext cx="11144924" cy="5112941"/>
          </a:xfrm>
        </p:spPr>
        <p:txBody>
          <a:bodyPr>
            <a:normAutofit/>
          </a:bodyPr>
          <a:lstStyle/>
          <a:p>
            <a:r>
              <a:rPr lang="en-AU" sz="2200" dirty="0"/>
              <a:t>The tests control for the other variables when testing significance so results will differ from a one way ANOVA</a:t>
            </a:r>
          </a:p>
          <a:p>
            <a:r>
              <a:rPr lang="en-GB" sz="2200" b="1" dirty="0"/>
              <a:t>Dependent</a:t>
            </a:r>
            <a:r>
              <a:rPr lang="en-GB" sz="2200" dirty="0"/>
              <a:t> = hours of housework </a:t>
            </a:r>
            <a:r>
              <a:rPr lang="en-GB" sz="2200" b="1" dirty="0"/>
              <a:t>Independents</a:t>
            </a:r>
            <a:r>
              <a:rPr lang="en-GB" sz="2200" dirty="0"/>
              <a:t>: marital status gender</a:t>
            </a:r>
          </a:p>
          <a:p>
            <a:r>
              <a:rPr lang="en-GB" sz="2200" dirty="0"/>
              <a:t>Tests 3 hypotheses:</a:t>
            </a:r>
          </a:p>
          <a:p>
            <a:pPr marL="109728" indent="0">
              <a:buNone/>
            </a:pPr>
            <a:r>
              <a:rPr lang="en-GB" sz="2200" b="1" dirty="0"/>
              <a:t>Main effects</a:t>
            </a:r>
          </a:p>
          <a:p>
            <a:pPr marL="624078" indent="-514350">
              <a:buFont typeface="+mj-lt"/>
              <a:buAutoNum type="arabicPeriod"/>
            </a:pPr>
            <a:r>
              <a:rPr lang="en-GB" sz="2200" b="1" dirty="0">
                <a:solidFill>
                  <a:srgbClr val="00B050"/>
                </a:solidFill>
              </a:rPr>
              <a:t>Mean hours of housework does not differ by marital status</a:t>
            </a:r>
          </a:p>
          <a:p>
            <a:pPr marL="624078" indent="-514350">
              <a:buFont typeface="+mj-lt"/>
              <a:buAutoNum type="arabicPeriod"/>
            </a:pPr>
            <a:r>
              <a:rPr lang="en-GB" sz="2200" b="1" dirty="0">
                <a:solidFill>
                  <a:srgbClr val="0070C0"/>
                </a:solidFill>
              </a:rPr>
              <a:t>Mean hours of housework does not differ by gender</a:t>
            </a:r>
          </a:p>
          <a:p>
            <a:pPr marL="109728" indent="0">
              <a:buNone/>
            </a:pPr>
            <a:r>
              <a:rPr lang="en-GB" sz="2200" b="1" dirty="0"/>
              <a:t>Interaction/combined/moderating effect</a:t>
            </a:r>
          </a:p>
          <a:p>
            <a:r>
              <a:rPr lang="en-GB" sz="2200" dirty="0"/>
              <a:t>There is no interaction between </a:t>
            </a:r>
            <a:r>
              <a:rPr lang="en-GB" sz="2200" b="1" dirty="0">
                <a:solidFill>
                  <a:srgbClr val="00B050"/>
                </a:solidFill>
              </a:rPr>
              <a:t>marital status</a:t>
            </a:r>
            <a:r>
              <a:rPr lang="en-GB" sz="2200" dirty="0"/>
              <a:t> and </a:t>
            </a:r>
            <a:r>
              <a:rPr lang="en-GB" sz="2200" b="1" dirty="0">
                <a:solidFill>
                  <a:srgbClr val="0070C0"/>
                </a:solidFill>
              </a:rPr>
              <a:t>gender</a:t>
            </a:r>
          </a:p>
          <a:p>
            <a:pPr marL="109728" indent="0">
              <a:buNone/>
            </a:pPr>
            <a:endParaRPr lang="en-GB" sz="22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9174"/>
          </a:xfrm>
        </p:spPr>
        <p:txBody>
          <a:bodyPr>
            <a:normAutofit fontScale="90000"/>
          </a:bodyPr>
          <a:lstStyle/>
          <a:p>
            <a:r>
              <a:rPr lang="en-GB" dirty="0"/>
              <a:t>Two-way ANOVA main table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2DAC7F-73A2-4326-BBAB-4D0C9E395D0C}"/>
              </a:ext>
            </a:extLst>
          </p:cNvPr>
          <p:cNvSpPr/>
          <p:nvPr/>
        </p:nvSpPr>
        <p:spPr>
          <a:xfrm>
            <a:off x="8378190" y="4777740"/>
            <a:ext cx="3290272" cy="10964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Which are significant?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E19FB3-2C49-2E92-F35A-E25DA13EA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40" y="4443589"/>
            <a:ext cx="76581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1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E4902B-3264-559B-93F9-C00C8C1FF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169266"/>
            <a:ext cx="10972800" cy="1143000"/>
          </a:xfrm>
        </p:spPr>
        <p:txBody>
          <a:bodyPr/>
          <a:lstStyle/>
          <a:p>
            <a:r>
              <a:rPr lang="en-AU" dirty="0"/>
              <a:t>Is the interaction significant?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87EFB8-52E1-6D8E-0A93-5F3F1B0D0213}"/>
              </a:ext>
            </a:extLst>
          </p:cNvPr>
          <p:cNvGrpSpPr/>
          <p:nvPr/>
        </p:nvGrpSpPr>
        <p:grpSpPr>
          <a:xfrm>
            <a:off x="415290" y="881985"/>
            <a:ext cx="7158421" cy="2119035"/>
            <a:chOff x="4866160" y="109080"/>
            <a:chExt cx="7158421" cy="211903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A6A84A-3BB2-5ED5-01FF-15B055734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66160" y="109080"/>
              <a:ext cx="7158421" cy="211903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D7FB368-9E44-4880-AABC-C60268CCE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6160" y="1368504"/>
              <a:ext cx="7158421" cy="40196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8BFDB48-DA39-E688-9851-154FBE186989}"/>
              </a:ext>
            </a:extLst>
          </p:cNvPr>
          <p:cNvSpPr txBox="1"/>
          <p:nvPr/>
        </p:nvSpPr>
        <p:spPr>
          <a:xfrm>
            <a:off x="289560" y="3013917"/>
            <a:ext cx="116928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Significant interaction: </a:t>
            </a: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Use an interaction plot and specific post hoc tests to investigate different patterns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8008DC-32FF-582E-554E-8969886BA716}"/>
              </a:ext>
            </a:extLst>
          </p:cNvPr>
          <p:cNvSpPr txBox="1"/>
          <p:nvPr/>
        </p:nvSpPr>
        <p:spPr>
          <a:xfrm>
            <a:off x="171450" y="4241225"/>
            <a:ext cx="116928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If the interaction IS NOT significant</a:t>
            </a: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,  interpret the effects of marital status and gender separately.  Some people remove the interaction term and rerun the analysis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Use post hoc tests for individual variables and graphs to explain differences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E71764-4681-618D-728C-4AD412CF1E2A}"/>
              </a:ext>
            </a:extLst>
          </p:cNvPr>
          <p:cNvSpPr/>
          <p:nvPr/>
        </p:nvSpPr>
        <p:spPr>
          <a:xfrm>
            <a:off x="857250" y="6172200"/>
            <a:ext cx="10344150" cy="5493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The interaction is significant here but we’ll demonstrate both options</a:t>
            </a:r>
          </a:p>
        </p:txBody>
      </p:sp>
      <p:sp>
        <p:nvSpPr>
          <p:cNvPr id="12" name="Callout: Left Arrow 11">
            <a:extLst>
              <a:ext uri="{FF2B5EF4-FFF2-40B4-BE49-F238E27FC236}">
                <a16:creationId xmlns:a16="http://schemas.microsoft.com/office/drawing/2014/main" id="{A54F1579-CA2B-8292-AF39-3A2F6D91117A}"/>
              </a:ext>
            </a:extLst>
          </p:cNvPr>
          <p:cNvSpPr/>
          <p:nvPr/>
        </p:nvSpPr>
        <p:spPr>
          <a:xfrm>
            <a:off x="7573711" y="1791173"/>
            <a:ext cx="4202999" cy="102060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55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If the interaction IS significant, you cannot interpret the main effects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946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930A2D-99AB-51AA-EEC2-6F6BAEA65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83130"/>
            <a:ext cx="5867400" cy="3824162"/>
          </a:xfrm>
        </p:spPr>
        <p:txBody>
          <a:bodyPr>
            <a:normAutofit/>
          </a:bodyPr>
          <a:lstStyle/>
          <a:p>
            <a:r>
              <a:rPr lang="en-AU" sz="2200" dirty="0"/>
              <a:t>If you wish to test which combinations are significantly, you can use the post hoc tests but the table can be very large and difficult to summarise.</a:t>
            </a:r>
          </a:p>
          <a:p>
            <a:r>
              <a:rPr lang="en-AU" sz="2200" dirty="0"/>
              <a:t>Using the interaction plot on it’s own gives a better visual representation of differences</a:t>
            </a:r>
            <a:endParaRPr lang="en-GB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3A0493-0456-86F6-5038-FA651C30D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Significant interaction</a:t>
            </a:r>
            <a:r>
              <a:rPr lang="en-AU" dirty="0"/>
              <a:t>: Post hoc tests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DF220-599F-0765-5D0B-F87D45112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51573"/>
            <a:ext cx="5974080" cy="5211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FA01DE-21D9-2B96-AB87-550D5E0AD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35" y="1151573"/>
            <a:ext cx="4391025" cy="828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702629-DA50-2476-2030-CD370FF72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748" y="4434241"/>
            <a:ext cx="3374262" cy="23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5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44A0B8-9800-7395-C882-D7EB72059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24"/>
          <a:stretch/>
        </p:blipFill>
        <p:spPr>
          <a:xfrm>
            <a:off x="6319709" y="359452"/>
            <a:ext cx="5636071" cy="385191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BE8934-AA3F-DC1B-395B-F35FD3A7C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" y="937261"/>
            <a:ext cx="5859780" cy="5070032"/>
          </a:xfrm>
        </p:spPr>
        <p:txBody>
          <a:bodyPr>
            <a:normAutofit lnSpcReduction="10000"/>
          </a:bodyPr>
          <a:lstStyle/>
          <a:p>
            <a:r>
              <a:rPr lang="en-AU" sz="2200" dirty="0"/>
              <a:t>When the interaction is significant, report the ANOVA results for the interaction and discuss the plot.  You may wish to include the ANOVA table in a report but it’s not essential </a:t>
            </a:r>
          </a:p>
          <a:p>
            <a:r>
              <a:rPr lang="en-AU" sz="2200" i="1" dirty="0"/>
              <a:t>A two-way ANOVA was used to test whether marital status and gender impact on weekly hours of housework.  There was a significant interaction [F(3,1172)=9.68, p&lt;0.001] between gender and marital status.</a:t>
            </a:r>
          </a:p>
          <a:p>
            <a:r>
              <a:rPr lang="en-AU" sz="2200" i="1" dirty="0"/>
              <a:t>As Figure 1 shows, females generally do more housework but the gap is very small for widowed people and largest for those who are married.</a:t>
            </a:r>
            <a:endParaRPr lang="en-GB" sz="2200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A74FA8-D611-9BFC-1C46-AAAA0DB8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" y="103422"/>
            <a:ext cx="7166610" cy="1143000"/>
          </a:xfrm>
        </p:spPr>
        <p:txBody>
          <a:bodyPr>
            <a:normAutofit/>
          </a:bodyPr>
          <a:lstStyle/>
          <a:p>
            <a:r>
              <a:rPr lang="en-AU" sz="3500" dirty="0">
                <a:solidFill>
                  <a:srgbClr val="FF0000"/>
                </a:solidFill>
              </a:rPr>
              <a:t>Significant interaction </a:t>
            </a:r>
            <a:r>
              <a:rPr lang="en-AU" sz="3500" dirty="0"/>
              <a:t>reporting</a:t>
            </a:r>
            <a:endParaRPr lang="en-GB" sz="3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FD0DF0-374C-698A-936F-A2A5E4CC698D}"/>
              </a:ext>
            </a:extLst>
          </p:cNvPr>
          <p:cNvSpPr txBox="1"/>
          <p:nvPr/>
        </p:nvSpPr>
        <p:spPr>
          <a:xfrm>
            <a:off x="7362284" y="269456"/>
            <a:ext cx="492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Figure 1: Interaction plot of hours of housework by marital status and gender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CDD22B-C845-1CE8-7978-58D70771A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350" y="4169913"/>
            <a:ext cx="5718430" cy="16927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A1CC45-91FB-F84A-7B49-7977DEBE8393}"/>
              </a:ext>
            </a:extLst>
          </p:cNvPr>
          <p:cNvSpPr txBox="1"/>
          <p:nvPr/>
        </p:nvSpPr>
        <p:spPr>
          <a:xfrm>
            <a:off x="6319709" y="5852217"/>
            <a:ext cx="5146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Table 1: two-way ANOVA results of hours of housework by marital status and gender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572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8881BF-679A-9F9A-0D48-D707D6907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200" dirty="0"/>
              <a:t>Two-way ANOVA has the same assumptions as one way</a:t>
            </a:r>
          </a:p>
          <a:p>
            <a:r>
              <a:rPr lang="en-AU" sz="2200" dirty="0"/>
              <a:t>Watch the checking assumptions in ANOVA </a:t>
            </a:r>
            <a:r>
              <a:rPr lang="en-AU" sz="2200" dirty="0">
                <a:hlinkClick r:id="rId2"/>
              </a:rPr>
              <a:t>video</a:t>
            </a:r>
            <a:r>
              <a:rPr lang="en-AU" sz="2200" dirty="0"/>
              <a:t> </a:t>
            </a:r>
          </a:p>
          <a:p>
            <a:r>
              <a:rPr lang="en-AU" sz="2200" dirty="0"/>
              <a:t>Use the </a:t>
            </a:r>
            <a:r>
              <a:rPr lang="en-AU" sz="2200" dirty="0" err="1"/>
              <a:t>QQplot</a:t>
            </a:r>
            <a:r>
              <a:rPr lang="en-AU" sz="2200" dirty="0"/>
              <a:t> to check normality of residuals</a:t>
            </a:r>
          </a:p>
          <a:p>
            <a:r>
              <a:rPr lang="en-AU" sz="2200" dirty="0"/>
              <a:t>If the residuals are </a:t>
            </a:r>
            <a:r>
              <a:rPr lang="en-AU" sz="2200" u="sng" dirty="0"/>
              <a:t>very skewed</a:t>
            </a:r>
            <a:r>
              <a:rPr lang="en-AU" sz="2200" dirty="0"/>
              <a:t>, there is no non-parametric alternative</a:t>
            </a:r>
          </a:p>
          <a:p>
            <a:r>
              <a:rPr lang="en-AU" sz="2200" dirty="0"/>
              <a:t>Check for an interaction.  If there is an interaction effect, do separate Kruskal-Wallis tests for marital status for males and females</a:t>
            </a:r>
          </a:p>
          <a:p>
            <a:r>
              <a:rPr lang="en-AU" sz="2200" dirty="0"/>
              <a:t>If there is no interaction, </a:t>
            </a:r>
          </a:p>
          <a:p>
            <a:pPr marL="109728" indent="0">
              <a:buNone/>
            </a:pPr>
            <a:r>
              <a:rPr lang="en-AU" sz="2200" dirty="0"/>
              <a:t>test variables separately </a:t>
            </a:r>
            <a:r>
              <a:rPr lang="en-AU" sz="2200" dirty="0">
                <a:hlinkClick r:id="rId3"/>
              </a:rPr>
              <a:t>Kruskal-Wallis</a:t>
            </a:r>
            <a:r>
              <a:rPr lang="en-AU" sz="2200" dirty="0"/>
              <a:t> tests </a:t>
            </a:r>
            <a:endParaRPr lang="en-GB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291E86-2C4C-6820-FEAA-03778FE1C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Checking assumptions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CBD6EA-EA95-936F-BF0F-8CB6683E1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8310" y="160020"/>
            <a:ext cx="2385060" cy="1919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5D6D39-5595-6661-575B-64A3292B7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3297" y="3967087"/>
            <a:ext cx="2987630" cy="265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15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DE727-BF25-4721-9641-54A1D3680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377475"/>
            <a:ext cx="10927080" cy="1204888"/>
          </a:xfrm>
        </p:spPr>
        <p:txBody>
          <a:bodyPr/>
          <a:lstStyle/>
          <a:p>
            <a:r>
              <a:rPr lang="en-GB" dirty="0"/>
              <a:t>Two-way ANOVA in </a:t>
            </a:r>
            <a:r>
              <a:rPr lang="en-GB" dirty="0" err="1"/>
              <a:t>Jamovi</a:t>
            </a:r>
            <a:r>
              <a:rPr lang="en-GB" dirty="0"/>
              <a:t> (Part 3)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BB4D4-7F5C-472E-8120-BC8C0D33E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611606"/>
            <a:ext cx="10363200" cy="1600473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Interpretation when the interaction is NOT significant</a:t>
            </a:r>
          </a:p>
          <a:p>
            <a:r>
              <a:rPr lang="en-AU" dirty="0"/>
              <a:t>Video: </a:t>
            </a:r>
            <a:r>
              <a:rPr lang="en-AU" dirty="0">
                <a:hlinkClick r:id="rId2"/>
              </a:rPr>
              <a:t>https://screencast-o-matic.com/watch/c3iYQfVZel7</a:t>
            </a:r>
            <a:endParaRPr lang="en-AU" dirty="0"/>
          </a:p>
          <a:p>
            <a:r>
              <a:rPr lang="en-AU" dirty="0"/>
              <a:t> </a:t>
            </a:r>
          </a:p>
          <a:p>
            <a:r>
              <a:rPr lang="en-AU" dirty="0"/>
              <a:t>Watch the preceding videos before this on: </a:t>
            </a:r>
            <a:r>
              <a:rPr lang="en-AU" dirty="0">
                <a:hlinkClick r:id="rId3"/>
              </a:rPr>
              <a:t>Part 1</a:t>
            </a:r>
            <a:r>
              <a:rPr lang="en-AU" dirty="0"/>
              <a:t> and </a:t>
            </a:r>
            <a:r>
              <a:rPr lang="en-AU" dirty="0">
                <a:hlinkClick r:id="rId4"/>
              </a:rPr>
              <a:t>Part 2</a:t>
            </a:r>
            <a:endParaRPr lang="en-GB" dirty="0"/>
          </a:p>
        </p:txBody>
      </p:sp>
      <p:pic>
        <p:nvPicPr>
          <p:cNvPr id="4" name="Picture Placeholder 6" descr="SHU_MASTER_LOGO_215_229_72dpi.jpg">
            <a:extLst>
              <a:ext uri="{FF2B5EF4-FFF2-40B4-BE49-F238E27FC236}">
                <a16:creationId xmlns:a16="http://schemas.microsoft.com/office/drawing/2014/main" id="{3A06DE84-EAE2-4D19-9EBE-925A0A59306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" y="310023"/>
            <a:ext cx="3843338" cy="2067452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AF36D9-26A1-4E06-8D7B-5324DF7E1AB2}"/>
              </a:ext>
            </a:extLst>
          </p:cNvPr>
          <p:cNvSpPr/>
          <p:nvPr/>
        </p:nvSpPr>
        <p:spPr>
          <a:xfrm>
            <a:off x="1912882" y="3605015"/>
            <a:ext cx="975531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tabLst/>
              <a:defRPr/>
            </a:pP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C9D06F-4976-E3F9-DD5A-AAD5C0AACDB4}"/>
              </a:ext>
            </a:extLst>
          </p:cNvPr>
          <p:cNvGrpSpPr/>
          <p:nvPr/>
        </p:nvGrpSpPr>
        <p:grpSpPr>
          <a:xfrm>
            <a:off x="7835287" y="210101"/>
            <a:ext cx="4139543" cy="1774270"/>
            <a:chOff x="7835287" y="210101"/>
            <a:chExt cx="4139543" cy="1774270"/>
          </a:xfrm>
        </p:grpSpPr>
        <p:pic>
          <p:nvPicPr>
            <p:cNvPr id="9" name="Picture 8" descr="Company name&#10;&#10;Description automatically generated">
              <a:extLst>
                <a:ext uri="{FF2B5EF4-FFF2-40B4-BE49-F238E27FC236}">
                  <a16:creationId xmlns:a16="http://schemas.microsoft.com/office/drawing/2014/main" id="{1E206B5B-19A6-2B9B-875B-6F8847FCCB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837" r="1664" b="25395"/>
            <a:stretch/>
          </p:blipFill>
          <p:spPr>
            <a:xfrm>
              <a:off x="7835287" y="210101"/>
              <a:ext cx="1728489" cy="1553590"/>
            </a:xfrm>
            <a:prstGeom prst="rect">
              <a:avLst/>
            </a:prstGeom>
            <a:ln w="85725">
              <a:solidFill>
                <a:srgbClr val="002060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3087C0B-7F35-CAB5-AD9C-F342752C9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08603" y="210101"/>
              <a:ext cx="2266227" cy="177427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9FE6D13-CF4B-37B5-E940-1163AD64D77A}"/>
              </a:ext>
            </a:extLst>
          </p:cNvPr>
          <p:cNvSpPr txBox="1"/>
          <p:nvPr/>
        </p:nvSpPr>
        <p:spPr>
          <a:xfrm>
            <a:off x="231228" y="5390947"/>
            <a:ext cx="11267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Ellen Marshall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Statistics support 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Website and resources: </a:t>
            </a:r>
            <a:r>
              <a:rPr kumimoji="0" lang="en-GB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  <a:hlinkClick r:id="rId8"/>
              </a:rPr>
              <a:t>https://maths.shu.ac.uk/mathshelp/resources.html</a:t>
            </a:r>
            <a:endParaRPr kumimoji="0" lang="en-GB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42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500E97-7873-775A-6091-FD0EB8A9F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09032"/>
            <a:ext cx="10972800" cy="5674330"/>
          </a:xfrm>
        </p:spPr>
        <p:txBody>
          <a:bodyPr>
            <a:normAutofit/>
          </a:bodyPr>
          <a:lstStyle/>
          <a:p>
            <a:r>
              <a:rPr lang="en-AU" sz="2200" dirty="0"/>
              <a:t>If the </a:t>
            </a:r>
            <a:r>
              <a:rPr lang="en-AU" sz="2200" b="1" dirty="0"/>
              <a:t>interaction IS NOT significant</a:t>
            </a:r>
            <a:r>
              <a:rPr lang="en-AU" sz="2200" dirty="0"/>
              <a:t>, use means to explain differences &amp; carry out post hoc tests for variables with 3+categories </a:t>
            </a:r>
          </a:p>
          <a:p>
            <a:r>
              <a:rPr lang="en-AU" sz="2200" dirty="0"/>
              <a:t>The tests control for the other variable when testing significance so results will differ from a one way ANOVA</a:t>
            </a:r>
          </a:p>
          <a:p>
            <a:r>
              <a:rPr lang="en-AU" sz="2200" dirty="0"/>
              <a:t>Here both main effects of marital status and gender are significant after controlling for the other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E4902B-3264-559B-93F9-C00C8C1FF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9450"/>
          </a:xfrm>
        </p:spPr>
        <p:txBody>
          <a:bodyPr/>
          <a:lstStyle/>
          <a:p>
            <a:r>
              <a:rPr lang="en-AU" dirty="0"/>
              <a:t>Interpret main effects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87EFB8-52E1-6D8E-0A93-5F3F1B0D0213}"/>
              </a:ext>
            </a:extLst>
          </p:cNvPr>
          <p:cNvGrpSpPr/>
          <p:nvPr/>
        </p:nvGrpSpPr>
        <p:grpSpPr>
          <a:xfrm>
            <a:off x="574029" y="3017413"/>
            <a:ext cx="7584161" cy="2744936"/>
            <a:chOff x="4866159" y="109080"/>
            <a:chExt cx="7158422" cy="211903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A6A84A-3BB2-5ED5-01FF-15B055734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66160" y="109080"/>
              <a:ext cx="7158421" cy="211903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D7FB368-9E44-4880-AABC-C60268CCE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6159" y="773757"/>
              <a:ext cx="7158421" cy="66293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58008DC-32FF-582E-554E-8969886BA716}"/>
              </a:ext>
            </a:extLst>
          </p:cNvPr>
          <p:cNvSpPr txBox="1"/>
          <p:nvPr/>
        </p:nvSpPr>
        <p:spPr>
          <a:xfrm>
            <a:off x="254149" y="5919748"/>
            <a:ext cx="1168370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If the interaction is not significant, you can remove the interaction term in the ‘Model’ menu but check what is standard practice in your discipline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7BE289-4D2F-18B8-56D4-46DA71CA7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041" y="3097916"/>
            <a:ext cx="2362200" cy="21145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AD658D5-5F83-08E6-73F1-E5FC201A9256}"/>
              </a:ext>
            </a:extLst>
          </p:cNvPr>
          <p:cNvSpPr/>
          <p:nvPr/>
        </p:nvSpPr>
        <p:spPr>
          <a:xfrm>
            <a:off x="8996594" y="4737168"/>
            <a:ext cx="2763531" cy="4693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192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4244" y="960121"/>
            <a:ext cx="11847755" cy="5277192"/>
          </a:xfrm>
        </p:spPr>
        <p:txBody>
          <a:bodyPr>
            <a:normAutofit/>
          </a:bodyPr>
          <a:lstStyle/>
          <a:p>
            <a:r>
              <a:rPr lang="en-AU" sz="2000" dirty="0"/>
              <a:t>In the ‘Post hoc’ section, move the separate variables across and choose ‘Tukey’</a:t>
            </a:r>
            <a:endParaRPr lang="en-GB" sz="2000" dirty="0"/>
          </a:p>
          <a:p>
            <a:endParaRPr lang="en-GB" sz="2200" dirty="0"/>
          </a:p>
          <a:p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90236"/>
            <a:ext cx="10972800" cy="790087"/>
          </a:xfrm>
        </p:spPr>
        <p:txBody>
          <a:bodyPr>
            <a:normAutofit/>
          </a:bodyPr>
          <a:lstStyle/>
          <a:p>
            <a:r>
              <a:rPr lang="en-GB" dirty="0"/>
              <a:t>Post hoc (Pairwise) comparisons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0ED829-EFA2-20F0-7949-2D33F6F02C61}"/>
              </a:ext>
            </a:extLst>
          </p:cNvPr>
          <p:cNvGrpSpPr/>
          <p:nvPr/>
        </p:nvGrpSpPr>
        <p:grpSpPr>
          <a:xfrm>
            <a:off x="10789046" y="184670"/>
            <a:ext cx="1281034" cy="1727566"/>
            <a:chOff x="8434466" y="1443703"/>
            <a:chExt cx="1281034" cy="172756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ECBCFA-CD93-D004-151C-6D71B430D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34466" y="1443703"/>
              <a:ext cx="1281034" cy="172756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34A562F-7E47-3F3F-F403-C3D7C477A5CA}"/>
                </a:ext>
              </a:extLst>
            </p:cNvPr>
            <p:cNvSpPr/>
            <p:nvPr/>
          </p:nvSpPr>
          <p:spPr>
            <a:xfrm>
              <a:off x="8434466" y="1925456"/>
              <a:ext cx="1281034" cy="38340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8255BFA-E714-A469-9CEA-7B1670A95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1413755"/>
            <a:ext cx="5591175" cy="1365783"/>
          </a:xfrm>
          <a:prstGeom prst="rect">
            <a:avLst/>
          </a:prstGeom>
        </p:spPr>
      </p:pic>
      <p:sp>
        <p:nvSpPr>
          <p:cNvPr id="7" name="Pentagon 3">
            <a:extLst>
              <a:ext uri="{FF2B5EF4-FFF2-40B4-BE49-F238E27FC236}">
                <a16:creationId xmlns:a16="http://schemas.microsoft.com/office/drawing/2014/main" id="{14702C18-E560-7F22-1ADB-B4DE8DE096F5}"/>
              </a:ext>
            </a:extLst>
          </p:cNvPr>
          <p:cNvSpPr/>
          <p:nvPr/>
        </p:nvSpPr>
        <p:spPr>
          <a:xfrm>
            <a:off x="147716" y="2311788"/>
            <a:ext cx="3875343" cy="343976"/>
          </a:xfrm>
          <a:prstGeom prst="homePlate">
            <a:avLst/>
          </a:prstGeom>
          <a:solidFill>
            <a:srgbClr val="C4E59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Move separate variables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350DB1-198F-51F0-FDF8-6C2975F61B54}"/>
              </a:ext>
            </a:extLst>
          </p:cNvPr>
          <p:cNvSpPr/>
          <p:nvPr/>
        </p:nvSpPr>
        <p:spPr>
          <a:xfrm>
            <a:off x="7220846" y="3867449"/>
            <a:ext cx="4886773" cy="27892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Never married is significantly different to married (p&lt;0.001) after controlling for gender differences within the categories.  Married people do on average 2.8 hours more housework than those who have never been married after controlling for gender differences.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B32EB2-0A90-A940-4704-7630178CF7B6}"/>
              </a:ext>
            </a:extLst>
          </p:cNvPr>
          <p:cNvGrpSpPr/>
          <p:nvPr/>
        </p:nvGrpSpPr>
        <p:grpSpPr>
          <a:xfrm>
            <a:off x="147716" y="3084604"/>
            <a:ext cx="7086600" cy="2971800"/>
            <a:chOff x="344244" y="3710781"/>
            <a:chExt cx="7086600" cy="29718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EDB71B-7A9C-979D-2442-FC69ACF2F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244" y="3710781"/>
              <a:ext cx="7086600" cy="29718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AFE892-2BC3-FA1D-99C5-938EB2A3516A}"/>
                </a:ext>
              </a:extLst>
            </p:cNvPr>
            <p:cNvSpPr/>
            <p:nvPr/>
          </p:nvSpPr>
          <p:spPr>
            <a:xfrm>
              <a:off x="1614566" y="5009591"/>
              <a:ext cx="5472035" cy="3203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6DADFCF-73B3-AC6F-42B1-BDE1163D7D17}"/>
              </a:ext>
            </a:extLst>
          </p:cNvPr>
          <p:cNvSpPr/>
          <p:nvPr/>
        </p:nvSpPr>
        <p:spPr>
          <a:xfrm>
            <a:off x="6248400" y="2954104"/>
            <a:ext cx="5821680" cy="7100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Females do significantly more housework (7 hours more on average)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FD48646-098A-A5E4-AB08-44841F9FC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130" y="1794627"/>
            <a:ext cx="60769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5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0743004-78D9-E231-FE85-F3EB25668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78" y="2680951"/>
            <a:ext cx="5900022" cy="382631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A0C61B-B094-432F-5A71-4C2BE9123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71" y="863427"/>
            <a:ext cx="5982829" cy="4525963"/>
          </a:xfrm>
        </p:spPr>
        <p:txBody>
          <a:bodyPr>
            <a:normAutofit/>
          </a:bodyPr>
          <a:lstStyle/>
          <a:p>
            <a:r>
              <a:rPr lang="en-AU" sz="2300" dirty="0"/>
              <a:t>Use either the interaction plot to describe differences or individual plots for significant variables</a:t>
            </a:r>
          </a:p>
          <a:p>
            <a:r>
              <a:rPr lang="en-AU" sz="2300" dirty="0"/>
              <a:t>The plot below generalises across both genders</a:t>
            </a:r>
            <a:endParaRPr lang="en-GB" sz="23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6C15A9-F28D-EC0F-3235-94DE92799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" y="41149"/>
            <a:ext cx="10972800" cy="1143000"/>
          </a:xfrm>
        </p:spPr>
        <p:txBody>
          <a:bodyPr/>
          <a:lstStyle/>
          <a:p>
            <a:r>
              <a:rPr lang="en-AU" dirty="0"/>
              <a:t>Charts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4F925-373E-2A94-C7CC-7E0CAC687C67}"/>
              </a:ext>
            </a:extLst>
          </p:cNvPr>
          <p:cNvSpPr txBox="1"/>
          <p:nvPr/>
        </p:nvSpPr>
        <p:spPr>
          <a:xfrm>
            <a:off x="6432581" y="3490817"/>
            <a:ext cx="50888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This plot shows estimated marginal means which take account of gender differences within the marital groups.   These are not the same as the means in the data or results from a one way ANOVA.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Callout: Left Arrow 12">
            <a:extLst>
              <a:ext uri="{FF2B5EF4-FFF2-40B4-BE49-F238E27FC236}">
                <a16:creationId xmlns:a16="http://schemas.microsoft.com/office/drawing/2014/main" id="{AC21021C-0612-670D-5E89-27BED3C4C189}"/>
              </a:ext>
            </a:extLst>
          </p:cNvPr>
          <p:cNvSpPr/>
          <p:nvPr/>
        </p:nvSpPr>
        <p:spPr>
          <a:xfrm>
            <a:off x="3403618" y="3890945"/>
            <a:ext cx="1831321" cy="56429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608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Mean for all widowed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0EAF87-C983-4C81-612A-CDFB950E1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730" y="312511"/>
            <a:ext cx="6084217" cy="2326002"/>
          </a:xfrm>
          <a:prstGeom prst="rect">
            <a:avLst/>
          </a:prstGeom>
        </p:spPr>
      </p:pic>
      <p:sp>
        <p:nvSpPr>
          <p:cNvPr id="17" name="Pentagon 3">
            <a:extLst>
              <a:ext uri="{FF2B5EF4-FFF2-40B4-BE49-F238E27FC236}">
                <a16:creationId xmlns:a16="http://schemas.microsoft.com/office/drawing/2014/main" id="{D67A0D97-B68D-9C3B-61A9-D0EF7FB4F790}"/>
              </a:ext>
            </a:extLst>
          </p:cNvPr>
          <p:cNvSpPr/>
          <p:nvPr/>
        </p:nvSpPr>
        <p:spPr>
          <a:xfrm>
            <a:off x="5840730" y="1640024"/>
            <a:ext cx="3541245" cy="729416"/>
          </a:xfrm>
          <a:prstGeom prst="homePlate">
            <a:avLst/>
          </a:prstGeom>
          <a:solidFill>
            <a:srgbClr val="C4E59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Move variables as separate terms for separate plots</a:t>
            </a:r>
          </a:p>
        </p:txBody>
      </p:sp>
    </p:spTree>
    <p:extLst>
      <p:ext uri="{BB962C8B-B14F-4D97-AF65-F5344CB8AC3E}">
        <p14:creationId xmlns:p14="http://schemas.microsoft.com/office/powerpoint/2010/main" val="119185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93638" y="238896"/>
            <a:ext cx="4472176" cy="94128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Lucida Sans Unicode"/>
                <a:ea typeface="+mj-ea"/>
                <a:cs typeface="+mj-cs"/>
              </a:rPr>
              <a:t>Two way ANOVA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Lucida Sans Unicode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553" y="1017549"/>
            <a:ext cx="11456894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This video covers how to do a two way between groups ANOVA in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Jamovi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Two way ANOVA is used to test the main effects of two categorical variables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Interaction/moderation: Does the effect of one variable differ depending on the value of the other?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AB02DD-C753-1F5D-6EF8-0C3D1D7A3F7C}"/>
              </a:ext>
            </a:extLst>
          </p:cNvPr>
          <p:cNvGrpSpPr/>
          <p:nvPr/>
        </p:nvGrpSpPr>
        <p:grpSpPr>
          <a:xfrm>
            <a:off x="367553" y="1529859"/>
            <a:ext cx="10892790" cy="1407970"/>
            <a:chOff x="314908" y="3138487"/>
            <a:chExt cx="8200442" cy="190976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E3F0795-7C60-4386-4925-39634BCC24C1}"/>
                </a:ext>
              </a:extLst>
            </p:cNvPr>
            <p:cNvSpPr/>
            <p:nvPr/>
          </p:nvSpPr>
          <p:spPr>
            <a:xfrm>
              <a:off x="5600700" y="3138487"/>
              <a:ext cx="2914650" cy="180975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EF5FA">
                      <a:lumMod val="10000"/>
                    </a:srgbClr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rPr>
                <a:t>DEPENDENT (outcome) variable: Continuous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2D1A1A-FBA3-466F-71AE-0BF838E12C08}"/>
                </a:ext>
              </a:extLst>
            </p:cNvPr>
            <p:cNvSpPr/>
            <p:nvPr/>
          </p:nvSpPr>
          <p:spPr>
            <a:xfrm>
              <a:off x="314908" y="3238500"/>
              <a:ext cx="3455454" cy="1809750"/>
            </a:xfrm>
            <a:prstGeom prst="ellipse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rPr>
                <a:t>INDEPENDENTS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rPr>
                <a:t>2 or more categorical variables</a:t>
              </a:r>
            </a:p>
          </p:txBody>
        </p:sp>
        <p:sp>
          <p:nvSpPr>
            <p:cNvPr id="27" name="Right Arrow 12">
              <a:extLst>
                <a:ext uri="{FF2B5EF4-FFF2-40B4-BE49-F238E27FC236}">
                  <a16:creationId xmlns:a16="http://schemas.microsoft.com/office/drawing/2014/main" id="{AD7AADA0-74D9-111E-C1F0-477C5CD1A40F}"/>
                </a:ext>
              </a:extLst>
            </p:cNvPr>
            <p:cNvSpPr/>
            <p:nvPr/>
          </p:nvSpPr>
          <p:spPr>
            <a:xfrm>
              <a:off x="3505200" y="3670038"/>
              <a:ext cx="2095500" cy="8276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rPr>
                <a:t>affects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0145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9D99F3F-9402-43EA-F0D9-638418B2E2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20141"/>
                <a:ext cx="11380470" cy="4887152"/>
              </a:xfrm>
            </p:spPr>
            <p:txBody>
              <a:bodyPr>
                <a:normAutofit/>
              </a:bodyPr>
              <a:lstStyle/>
              <a:p>
                <a:r>
                  <a:rPr lang="en-AU" sz="2400" dirty="0"/>
                  <a:t>The larger the sample size, the greater the chance of significant results</a:t>
                </a:r>
              </a:p>
              <a:p>
                <a:r>
                  <a:rPr lang="en-AU" sz="2400" dirty="0"/>
                  <a:t>Effect sizes measure the degree of association between an effect and the dependent variable</a:t>
                </a:r>
              </a:p>
              <a:p>
                <a:r>
                  <a:rPr lang="en-AU" sz="2400" dirty="0"/>
                  <a:t>Use partial eta-squared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AU" sz="2400" dirty="0"/>
                  <a:t> for each effect in two way ANOVA</a:t>
                </a:r>
              </a:p>
              <a:p>
                <a:r>
                  <a:rPr lang="en-AU" sz="2400" dirty="0"/>
                  <a:t>Effect size : small 0.01,  medium 0.06, large 0.14 </a:t>
                </a:r>
              </a:p>
              <a:p>
                <a:r>
                  <a:rPr lang="en-AU" sz="2400" dirty="0"/>
                  <a:t> </a:t>
                </a:r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9D99F3F-9402-43EA-F0D9-638418B2E2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20141"/>
                <a:ext cx="11380470" cy="4887152"/>
              </a:xfrm>
              <a:blipFill>
                <a:blip r:embed="rId2"/>
                <a:stretch>
                  <a:fillRect t="-999" r="-14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6B4AF15-152D-7B1C-CBEE-89A1BFC6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54062"/>
          </a:xfrm>
        </p:spPr>
        <p:txBody>
          <a:bodyPr/>
          <a:lstStyle/>
          <a:p>
            <a:r>
              <a:rPr lang="en-AU" dirty="0"/>
              <a:t>Effect size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llout: Left Arrow 7">
                <a:extLst>
                  <a:ext uri="{FF2B5EF4-FFF2-40B4-BE49-F238E27FC236}">
                    <a16:creationId xmlns:a16="http://schemas.microsoft.com/office/drawing/2014/main" id="{B7796076-1358-6B50-4FAB-64537C179292}"/>
                  </a:ext>
                </a:extLst>
              </p:cNvPr>
              <p:cNvSpPr/>
              <p:nvPr/>
            </p:nvSpPr>
            <p:spPr>
              <a:xfrm>
                <a:off x="8452114" y="4304222"/>
                <a:ext cx="3537956" cy="1652339"/>
              </a:xfrm>
              <a:prstGeom prst="leftArrowCallout">
                <a:avLst>
                  <a:gd name="adj1" fmla="val 25000"/>
                  <a:gd name="adj2" fmla="val 25000"/>
                  <a:gd name="adj3" fmla="val 25000"/>
                  <a:gd name="adj4" fmla="val 76088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Unicode"/>
                    <a:ea typeface="+mn-ea"/>
                    <a:cs typeface="+mn-cs"/>
                  </a:rPr>
                  <a:t>Small effect size for marital status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AU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AU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𝜂</m:t>
                        </m:r>
                      </m:e>
                      <m:sup>
                        <m:r>
                          <a:rPr kumimoji="0" lang="en-AU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AU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AU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Unicode"/>
                    <a:ea typeface="+mn-ea"/>
                    <a:cs typeface="+mn-cs"/>
                  </a:rPr>
                  <a:t>=0.013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ucida Sans Unicode"/>
                    <a:ea typeface="+mn-ea"/>
                    <a:cs typeface="+mn-cs"/>
                  </a:rPr>
                  <a:t>but gender has a moderate effect size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allout: Left Arrow 7">
                <a:extLst>
                  <a:ext uri="{FF2B5EF4-FFF2-40B4-BE49-F238E27FC236}">
                    <a16:creationId xmlns:a16="http://schemas.microsoft.com/office/drawing/2014/main" id="{B7796076-1358-6B50-4FAB-64537C1792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14" y="4304222"/>
                <a:ext cx="3537956" cy="1652339"/>
              </a:xfrm>
              <a:prstGeom prst="leftArrowCallout">
                <a:avLst>
                  <a:gd name="adj1" fmla="val 25000"/>
                  <a:gd name="adj2" fmla="val 25000"/>
                  <a:gd name="adj3" fmla="val 25000"/>
                  <a:gd name="adj4" fmla="val 76088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F6B7ACA-AC8C-083A-8E90-3B75BD3B1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99" y="3897919"/>
            <a:ext cx="8071115" cy="22032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FD2589-D4C0-619C-CCC8-B719D64B9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375" y="3071812"/>
            <a:ext cx="23812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5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7BE8934-AA3F-DC1B-395B-F35FD3A7CA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870" y="1051559"/>
                <a:ext cx="7109460" cy="5360671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en-AU" sz="2000" dirty="0"/>
                  <a:t>If the interaction is not significant, report the main effects, post hoc tests and either the interaction or separate confidence interval plots for more than two groups.</a:t>
                </a:r>
              </a:p>
              <a:p>
                <a:pPr marL="109728" indent="0">
                  <a:buNone/>
                </a:pPr>
                <a:r>
                  <a:rPr lang="en-AU" sz="2000" i="1" dirty="0"/>
                  <a:t>A two-way ANOVA was used to test whether marital status and gender impact on weekly hours of housework.  Both marital status [F(3,1172)=4.98, p=0.002,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AU" sz="2000" i="1" dirty="0"/>
                  <a:t>=0.013] and gender [F(1,1172)=80.23, p&lt;0.001,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0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AU" sz="2000" i="1" dirty="0"/>
                  <a:t>=0.064] were significant.  Females carried out 7 hours more per week than males on average.  Tukey tests (Table 1) showed those in the never married group carried out significantly less housework than married people. Figure 1 shows that after controlling for gender differences, the mean hours of housework for the never married group is lower than the others but the rest do a similar amount.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7BE8934-AA3F-DC1B-395B-F35FD3A7CA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870" y="1051559"/>
                <a:ext cx="7109460" cy="5360671"/>
              </a:xfrm>
              <a:blipFill>
                <a:blip r:embed="rId2"/>
                <a:stretch>
                  <a:fillRect t="-568" r="-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3A74FA8-D611-9BFC-1C46-AAAA0DB8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30" y="103422"/>
            <a:ext cx="6858000" cy="909337"/>
          </a:xfrm>
        </p:spPr>
        <p:txBody>
          <a:bodyPr>
            <a:normAutofit/>
          </a:bodyPr>
          <a:lstStyle/>
          <a:p>
            <a:r>
              <a:rPr lang="en-AU" sz="3500" dirty="0">
                <a:solidFill>
                  <a:srgbClr val="FF0000"/>
                </a:solidFill>
              </a:rPr>
              <a:t>Main effects </a:t>
            </a:r>
            <a:r>
              <a:rPr lang="en-AU" sz="3500" dirty="0"/>
              <a:t>reporting</a:t>
            </a:r>
            <a:endParaRPr lang="en-GB" sz="3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FD0DF0-374C-698A-936F-A2A5E4CC698D}"/>
              </a:ext>
            </a:extLst>
          </p:cNvPr>
          <p:cNvSpPr txBox="1"/>
          <p:nvPr/>
        </p:nvSpPr>
        <p:spPr>
          <a:xfrm>
            <a:off x="7362284" y="269456"/>
            <a:ext cx="492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Figure 1: 95% CI plot of hours of housework marginal means by marital status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457064-052E-B64F-AEE4-9207B8A7B4C6}"/>
              </a:ext>
            </a:extLst>
          </p:cNvPr>
          <p:cNvGrpSpPr/>
          <p:nvPr/>
        </p:nvGrpSpPr>
        <p:grpSpPr>
          <a:xfrm>
            <a:off x="7007954" y="3529425"/>
            <a:ext cx="4979670" cy="2453220"/>
            <a:chOff x="344244" y="3710781"/>
            <a:chExt cx="7086600" cy="29718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7F64AD3-999A-25FC-397D-F8BB97307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244" y="3710781"/>
              <a:ext cx="7086600" cy="29718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B1AD9C-0D7F-4605-631E-BA740F886E99}"/>
                </a:ext>
              </a:extLst>
            </p:cNvPr>
            <p:cNvSpPr/>
            <p:nvPr/>
          </p:nvSpPr>
          <p:spPr>
            <a:xfrm>
              <a:off x="1614566" y="5009591"/>
              <a:ext cx="5472035" cy="3203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6A21198-AF15-5AE5-5B9B-68BA09D423CF}"/>
              </a:ext>
            </a:extLst>
          </p:cNvPr>
          <p:cNvSpPr txBox="1"/>
          <p:nvPr/>
        </p:nvSpPr>
        <p:spPr>
          <a:xfrm>
            <a:off x="6920324" y="6169803"/>
            <a:ext cx="492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Table 1: Post hoc tests for marital status after controlling for gender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E76AD8-317C-FDD2-93B4-3B53A3231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324" y="574875"/>
            <a:ext cx="4746560" cy="307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75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8881BF-679A-9F9A-0D48-D707D6907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200" dirty="0"/>
              <a:t>Two-way ANOVA has the same assumptions as one way</a:t>
            </a:r>
          </a:p>
          <a:p>
            <a:r>
              <a:rPr lang="en-AU" sz="2200" dirty="0"/>
              <a:t>Watch the checking assumptions in ANOVA </a:t>
            </a:r>
            <a:r>
              <a:rPr lang="en-AU" sz="2200" dirty="0">
                <a:hlinkClick r:id="rId2"/>
              </a:rPr>
              <a:t>video</a:t>
            </a:r>
            <a:r>
              <a:rPr lang="en-AU" sz="2200" dirty="0"/>
              <a:t> </a:t>
            </a:r>
          </a:p>
          <a:p>
            <a:r>
              <a:rPr lang="en-AU" sz="2200" dirty="0"/>
              <a:t>Use the </a:t>
            </a:r>
            <a:r>
              <a:rPr lang="en-AU" sz="2200" dirty="0" err="1"/>
              <a:t>QQplot</a:t>
            </a:r>
            <a:r>
              <a:rPr lang="en-AU" sz="2200" dirty="0"/>
              <a:t> to check normality of residuals</a:t>
            </a:r>
          </a:p>
          <a:p>
            <a:r>
              <a:rPr lang="en-AU" sz="2200" dirty="0"/>
              <a:t>If the residuals are </a:t>
            </a:r>
            <a:r>
              <a:rPr lang="en-AU" sz="2200" u="sng" dirty="0"/>
              <a:t>very skewed</a:t>
            </a:r>
            <a:r>
              <a:rPr lang="en-AU" sz="2200" dirty="0"/>
              <a:t>, there is no non-parametric alternative</a:t>
            </a:r>
          </a:p>
          <a:p>
            <a:r>
              <a:rPr lang="en-AU" sz="2200" dirty="0"/>
              <a:t>Check for an interaction.  If there is an interaction effect, do separate Kruskal-Wallis tests for marital status for males and females</a:t>
            </a:r>
          </a:p>
          <a:p>
            <a:r>
              <a:rPr lang="en-AU" sz="2200" dirty="0"/>
              <a:t>If there is no interaction, </a:t>
            </a:r>
          </a:p>
          <a:p>
            <a:pPr marL="109728" indent="0">
              <a:buNone/>
            </a:pPr>
            <a:r>
              <a:rPr lang="en-AU" sz="2200" dirty="0"/>
              <a:t>test variables separately using </a:t>
            </a:r>
            <a:r>
              <a:rPr lang="en-AU" sz="2200" dirty="0">
                <a:hlinkClick r:id="rId3"/>
              </a:rPr>
              <a:t>Kruskal-Wallis</a:t>
            </a:r>
            <a:r>
              <a:rPr lang="en-AU" sz="2200" dirty="0"/>
              <a:t> tests </a:t>
            </a:r>
            <a:endParaRPr lang="en-GB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291E86-2C4C-6820-FEAA-03778FE1C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Checking assumptions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CBD6EA-EA95-936F-BF0F-8CB6683E1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8310" y="160020"/>
            <a:ext cx="2385060" cy="1919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5D6D39-5595-6661-575B-64A3292B7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3297" y="3967087"/>
            <a:ext cx="2987630" cy="265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23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8BA77F-DD4E-411F-B10C-5E6EECFB6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07" y="1481329"/>
            <a:ext cx="11833411" cy="4525963"/>
          </a:xfrm>
        </p:spPr>
        <p:txBody>
          <a:bodyPr>
            <a:normAutofit/>
          </a:bodyPr>
          <a:lstStyle/>
          <a:p>
            <a:r>
              <a:rPr lang="en-GB" sz="2200" dirty="0"/>
              <a:t>You can add as many categorical dependents as you like</a:t>
            </a:r>
          </a:p>
          <a:p>
            <a:r>
              <a:rPr lang="en-GB" sz="2200" dirty="0"/>
              <a:t>Always check the frequencies for categories and missing values</a:t>
            </a:r>
          </a:p>
          <a:p>
            <a:r>
              <a:rPr lang="en-GB" sz="2200" dirty="0"/>
              <a:t>Look at group means for all the independents rather than throwing everything in</a:t>
            </a:r>
          </a:p>
          <a:p>
            <a:r>
              <a:rPr lang="en-GB" sz="2200" dirty="0"/>
              <a:t>If you only have binary variables, use regression</a:t>
            </a:r>
          </a:p>
          <a:p>
            <a:endParaRPr lang="en-GB" sz="2200" dirty="0"/>
          </a:p>
          <a:p>
            <a:r>
              <a:rPr lang="en-GB" sz="2200" dirty="0"/>
              <a:t>Like regression, other variables are controlled by testing additional SS explained</a:t>
            </a:r>
          </a:p>
          <a:p>
            <a:r>
              <a:rPr lang="en-GB" sz="2200" dirty="0"/>
              <a:t>Marginal means are adjusted for controls</a:t>
            </a:r>
          </a:p>
          <a:p>
            <a:endParaRPr lang="en-GB" sz="2200" dirty="0"/>
          </a:p>
          <a:p>
            <a:r>
              <a:rPr lang="en-GB" sz="2200" dirty="0"/>
              <a:t>If you have some continuous variables, use ANCOVA</a:t>
            </a:r>
          </a:p>
          <a:p>
            <a:r>
              <a:rPr lang="en-GB" sz="2200" dirty="0"/>
              <a:t>If you want to test the effect of the same categorical independents on a group of related dependents, use MANOVA</a:t>
            </a:r>
          </a:p>
          <a:p>
            <a:endParaRPr lang="en-GB" sz="2200" dirty="0"/>
          </a:p>
          <a:p>
            <a:endParaRPr lang="en-GB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0F2BC7-84E6-498A-A007-F4BF0A981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Factorial ANOVA</a:t>
            </a:r>
          </a:p>
        </p:txBody>
      </p:sp>
    </p:spTree>
    <p:extLst>
      <p:ext uri="{BB962C8B-B14F-4D97-AF65-F5344CB8AC3E}">
        <p14:creationId xmlns:p14="http://schemas.microsoft.com/office/powerpoint/2010/main" val="2354636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DE727-BF25-4721-9641-54A1D36803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ANOVA in </a:t>
            </a:r>
            <a:r>
              <a:rPr lang="en-GB" dirty="0" err="1"/>
              <a:t>Jamovi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BB4D4-7F5C-472E-8120-BC8C0D33E3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Checking the assumptions</a:t>
            </a:r>
          </a:p>
          <a:p>
            <a:r>
              <a:rPr lang="en-GB" dirty="0"/>
              <a:t>Video: </a:t>
            </a:r>
            <a:r>
              <a:rPr lang="en-GB" dirty="0">
                <a:hlinkClick r:id="rId2"/>
              </a:rPr>
              <a:t>https://screencast-o-matic.com/watch/c3iq1TV0Wpy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Placeholder 6" descr="SHU_MASTER_LOGO_215_229_72dpi.jpg">
            <a:extLst>
              <a:ext uri="{FF2B5EF4-FFF2-40B4-BE49-F238E27FC236}">
                <a16:creationId xmlns:a16="http://schemas.microsoft.com/office/drawing/2014/main" id="{3A06DE84-EAE2-4D19-9EBE-925A0A5930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" y="310023"/>
            <a:ext cx="3843338" cy="2067452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AF36D9-26A1-4E06-8D7B-5324DF7E1AB2}"/>
              </a:ext>
            </a:extLst>
          </p:cNvPr>
          <p:cNvSpPr/>
          <p:nvPr/>
        </p:nvSpPr>
        <p:spPr>
          <a:xfrm>
            <a:off x="1912882" y="3605015"/>
            <a:ext cx="975531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tabLst/>
              <a:defRPr/>
            </a:pP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C9D06F-4976-E3F9-DD5A-AAD5C0AACDB4}"/>
              </a:ext>
            </a:extLst>
          </p:cNvPr>
          <p:cNvGrpSpPr/>
          <p:nvPr/>
        </p:nvGrpSpPr>
        <p:grpSpPr>
          <a:xfrm>
            <a:off x="7835287" y="210101"/>
            <a:ext cx="4139543" cy="1774270"/>
            <a:chOff x="7835287" y="210101"/>
            <a:chExt cx="4139543" cy="1774270"/>
          </a:xfrm>
        </p:grpSpPr>
        <p:pic>
          <p:nvPicPr>
            <p:cNvPr id="9" name="Picture 8" descr="Company name&#10;&#10;Description automatically generated">
              <a:extLst>
                <a:ext uri="{FF2B5EF4-FFF2-40B4-BE49-F238E27FC236}">
                  <a16:creationId xmlns:a16="http://schemas.microsoft.com/office/drawing/2014/main" id="{1E206B5B-19A6-2B9B-875B-6F8847FCCB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837" r="1664" b="25395"/>
            <a:stretch/>
          </p:blipFill>
          <p:spPr>
            <a:xfrm>
              <a:off x="7835287" y="210101"/>
              <a:ext cx="1728489" cy="1553590"/>
            </a:xfrm>
            <a:prstGeom prst="rect">
              <a:avLst/>
            </a:prstGeom>
            <a:ln w="85725">
              <a:solidFill>
                <a:srgbClr val="002060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3087C0B-7F35-CAB5-AD9C-F342752C9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08603" y="210101"/>
              <a:ext cx="2266227" cy="177427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9FE6D13-CF4B-37B5-E940-1163AD64D77A}"/>
              </a:ext>
            </a:extLst>
          </p:cNvPr>
          <p:cNvSpPr txBox="1"/>
          <p:nvPr/>
        </p:nvSpPr>
        <p:spPr>
          <a:xfrm>
            <a:off x="231228" y="5390947"/>
            <a:ext cx="11267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Ellen Marshall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i="1" dirty="0">
                <a:solidFill>
                  <a:prstClr val="black"/>
                </a:solidFill>
                <a:latin typeface="Lucida Sans Unicode"/>
              </a:rPr>
              <a:t>Statistics support 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Website and resources: </a:t>
            </a:r>
            <a:r>
              <a:rPr kumimoji="0" lang="en-GB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  <a:hlinkClick r:id="rId6"/>
              </a:rPr>
              <a:t>https://maths.shu.ac.uk/mathshelp/resources.html</a:t>
            </a:r>
            <a:endParaRPr kumimoji="0" lang="en-GB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711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7275" y="895935"/>
            <a:ext cx="11195125" cy="5111357"/>
          </a:xfrm>
        </p:spPr>
        <p:txBody>
          <a:bodyPr>
            <a:normAutofit/>
          </a:bodyPr>
          <a:lstStyle/>
          <a:p>
            <a:r>
              <a:rPr lang="en-GB" sz="2200" dirty="0"/>
              <a:t>The assumptions are similar to the independent t-test and regression</a:t>
            </a:r>
          </a:p>
          <a:p>
            <a:r>
              <a:rPr lang="en-GB" sz="2200" dirty="0"/>
              <a:t>Checks are found in the ‘Assumption checks’ menu</a:t>
            </a:r>
          </a:p>
          <a:p>
            <a:r>
              <a:rPr lang="en-GB" sz="2200" b="1" dirty="0"/>
              <a:t>Normality: </a:t>
            </a:r>
            <a:r>
              <a:rPr lang="en-GB" sz="2200" dirty="0"/>
              <a:t>Residuals (differences between each observation                          and it's group mean) should be approximately normal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2129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Assumptions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5869C6-2D1D-2404-1B6D-8C8E11D39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063" y="2367419"/>
            <a:ext cx="3096287" cy="25594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808C80F-A826-D400-4FEF-A95320C255C5}"/>
              </a:ext>
            </a:extLst>
          </p:cNvPr>
          <p:cNvGrpSpPr/>
          <p:nvPr/>
        </p:nvGrpSpPr>
        <p:grpSpPr>
          <a:xfrm>
            <a:off x="9070534" y="1452564"/>
            <a:ext cx="3049594" cy="1944216"/>
            <a:chOff x="1" y="1700808"/>
            <a:chExt cx="7730114" cy="4226798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4FB1AB72-209F-774A-5349-5649FC55A5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324"/>
            <a:stretch/>
          </p:blipFill>
          <p:spPr bwMode="auto">
            <a:xfrm>
              <a:off x="1" y="1700808"/>
              <a:ext cx="7730114" cy="4226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C0A96E-DB1D-5D79-BF0B-0A1F71D082ED}"/>
                </a:ext>
              </a:extLst>
            </p:cNvPr>
            <p:cNvCxnSpPr/>
            <p:nvPr/>
          </p:nvCxnSpPr>
          <p:spPr>
            <a:xfrm>
              <a:off x="5004048" y="3356992"/>
              <a:ext cx="272606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7A8F1BC-CB5F-5C1E-9166-3D783683D335}"/>
                </a:ext>
              </a:extLst>
            </p:cNvPr>
            <p:cNvCxnSpPr/>
            <p:nvPr/>
          </p:nvCxnSpPr>
          <p:spPr>
            <a:xfrm>
              <a:off x="2911798" y="3854436"/>
              <a:ext cx="209225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8693F44-2580-485A-5176-167F86BE84DD}"/>
                </a:ext>
              </a:extLst>
            </p:cNvPr>
            <p:cNvCxnSpPr/>
            <p:nvPr/>
          </p:nvCxnSpPr>
          <p:spPr>
            <a:xfrm>
              <a:off x="539552" y="3814207"/>
              <a:ext cx="2372246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F9DE6F0-C965-793B-51FC-67D7AA795F2A}"/>
              </a:ext>
            </a:extLst>
          </p:cNvPr>
          <p:cNvGrpSpPr/>
          <p:nvPr/>
        </p:nvGrpSpPr>
        <p:grpSpPr>
          <a:xfrm>
            <a:off x="160020" y="2770183"/>
            <a:ext cx="4411980" cy="2629776"/>
            <a:chOff x="160020" y="2770183"/>
            <a:chExt cx="4411980" cy="2629776"/>
          </a:xfrm>
        </p:grpSpPr>
        <p:pic>
          <p:nvPicPr>
            <p:cNvPr id="6349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310" y="2770183"/>
              <a:ext cx="3096287" cy="976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E658EF-3DEC-B255-D4DF-14D18C55A969}"/>
                </a:ext>
              </a:extLst>
            </p:cNvPr>
            <p:cNvSpPr txBox="1"/>
            <p:nvPr/>
          </p:nvSpPr>
          <p:spPr>
            <a:xfrm>
              <a:off x="160020" y="3953409"/>
              <a:ext cx="4411980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200" b="1" dirty="0"/>
                <a:t>Homogeneity</a:t>
              </a:r>
              <a:r>
                <a:rPr lang="en-GB" sz="2200" dirty="0"/>
                <a:t> (Equality of variance): Standard deviations should be similar for the groups.  </a:t>
              </a:r>
              <a:r>
                <a:rPr lang="en-GB" sz="2200" dirty="0" err="1"/>
                <a:t>Levene’s</a:t>
              </a:r>
              <a:r>
                <a:rPr lang="en-GB" sz="2200" dirty="0"/>
                <a:t> test 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0E3710F-D89D-0134-B41A-D08C6DC325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6140" y="3357582"/>
              <a:ext cx="954923" cy="22382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CF1D0C-44E8-E93D-E501-978D7624C0F2}"/>
              </a:ext>
            </a:extLst>
          </p:cNvPr>
          <p:cNvGrpSpPr/>
          <p:nvPr/>
        </p:nvGrpSpPr>
        <p:grpSpPr>
          <a:xfrm>
            <a:off x="4572000" y="3342168"/>
            <a:ext cx="6472672" cy="3528898"/>
            <a:chOff x="4572000" y="3342168"/>
            <a:chExt cx="6472672" cy="3528898"/>
          </a:xfrm>
        </p:grpSpPr>
        <p:pic>
          <p:nvPicPr>
            <p:cNvPr id="63492" name="Picture 4" descr="http://127.0.0.1:3533/6aa1ea07-7211-4542-9f3a-088af2830bf6/2/res/02%20anova/resources/e0f197f28475a97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926850"/>
              <a:ext cx="2185299" cy="194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C918D33-3AA7-3BF8-4CBA-778E6A4E1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07003" y="3342168"/>
              <a:ext cx="3152775" cy="1524000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4C85CC7-7E51-5F2C-D0CB-8D0A351B91AC}"/>
                </a:ext>
              </a:extLst>
            </p:cNvPr>
            <p:cNvCxnSpPr/>
            <p:nvPr/>
          </p:nvCxnSpPr>
          <p:spPr>
            <a:xfrm>
              <a:off x="6633565" y="3829050"/>
              <a:ext cx="986437" cy="12435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27713A5-6BF6-D2F6-19DA-1A0222A53D86}"/>
                </a:ext>
              </a:extLst>
            </p:cNvPr>
            <p:cNvCxnSpPr>
              <a:cxnSpLocks/>
            </p:cNvCxnSpPr>
            <p:nvPr/>
          </p:nvCxnSpPr>
          <p:spPr>
            <a:xfrm>
              <a:off x="5664649" y="4603517"/>
              <a:ext cx="576131" cy="49770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88CCD5-8B33-78B7-81B4-ADE1241C9DAA}"/>
                </a:ext>
              </a:extLst>
            </p:cNvPr>
            <p:cNvSpPr txBox="1"/>
            <p:nvPr/>
          </p:nvSpPr>
          <p:spPr>
            <a:xfrm>
              <a:off x="7707003" y="5217671"/>
              <a:ext cx="333766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dirty="0"/>
                <a:t>Shapiro-Wilk and QQ plots are used to check normality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59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8098" y="799133"/>
            <a:ext cx="8177998" cy="5032259"/>
          </a:xfrm>
        </p:spPr>
        <p:txBody>
          <a:bodyPr>
            <a:normAutofit/>
          </a:bodyPr>
          <a:lstStyle/>
          <a:p>
            <a:r>
              <a:rPr lang="en-GB" sz="2200" dirty="0">
                <a:cs typeface="Times New Roman"/>
              </a:rPr>
              <a:t>QQ Plot: The line is a perfect normal distribution</a:t>
            </a:r>
          </a:p>
          <a:p>
            <a:r>
              <a:rPr lang="en-GB" sz="2200" dirty="0">
                <a:cs typeface="Times New Roman"/>
              </a:rPr>
              <a:t>The closer the points are to the line the better</a:t>
            </a:r>
          </a:p>
          <a:p>
            <a:r>
              <a:rPr lang="en-GB" sz="2200" dirty="0">
                <a:cs typeface="Times New Roman"/>
              </a:rPr>
              <a:t>Skewed data will have scatter which curves away from the line at one or both ends</a:t>
            </a:r>
            <a:endParaRPr lang="en-GB" sz="2200" dirty="0"/>
          </a:p>
          <a:p>
            <a:r>
              <a:rPr lang="en-GB" sz="2200" b="1" dirty="0">
                <a:cs typeface="Times New Roman"/>
              </a:rPr>
              <a:t>Residuals have to be very skewed to be a problem</a:t>
            </a:r>
          </a:p>
          <a:p>
            <a:endParaRPr lang="en-GB" sz="2200" dirty="0">
              <a:cs typeface="Times New Roman"/>
            </a:endParaRPr>
          </a:p>
          <a:p>
            <a:r>
              <a:rPr lang="en-GB" sz="2200" dirty="0">
                <a:cs typeface="Times New Roman"/>
              </a:rPr>
              <a:t>Shapiro-Wilk is a test for normality</a:t>
            </a:r>
          </a:p>
          <a:p>
            <a:r>
              <a:rPr lang="en-GB" sz="2200" dirty="0">
                <a:cs typeface="Times New Roman"/>
              </a:rPr>
              <a:t>If p &lt; 0.05, evidence data is not normal</a:t>
            </a:r>
          </a:p>
          <a:p>
            <a:endParaRPr lang="en-GB" sz="2200" dirty="0">
              <a:cs typeface="Times New Roman"/>
            </a:endParaRPr>
          </a:p>
          <a:p>
            <a:endParaRPr lang="en-GB" sz="2200" dirty="0">
              <a:cs typeface="Times New Roman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52071EB-88AA-4A74-B3EC-FD24AAC42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24495"/>
          </a:xfrm>
        </p:spPr>
        <p:txBody>
          <a:bodyPr>
            <a:normAutofit fontScale="90000"/>
          </a:bodyPr>
          <a:lstStyle/>
          <a:p>
            <a:r>
              <a:rPr lang="en-GB" dirty="0"/>
              <a:t>Residual checks - normality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64B696-4346-4B20-A251-2B1A6B2DE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096" y="717243"/>
            <a:ext cx="2925804" cy="30432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F0099F-9383-4120-A07A-A809E2AAB794}"/>
              </a:ext>
            </a:extLst>
          </p:cNvPr>
          <p:cNvSpPr txBox="1"/>
          <p:nvPr/>
        </p:nvSpPr>
        <p:spPr>
          <a:xfrm>
            <a:off x="208088" y="5190007"/>
            <a:ext cx="7118279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Warning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: The Shapiro-Wilk is sensitive to sample size and outliers.  Large samples will give significant results when the data are fine.  Always check the chart as well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067627-CDA8-4018-9EC8-35E9B6C4D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95" y="3837686"/>
            <a:ext cx="2789275" cy="1311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684D09-C436-9781-A5AC-56C2E6B85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398" y="3821786"/>
            <a:ext cx="2844163" cy="2654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BEAAD9-AF8C-9730-1092-D8972F6FE67E}"/>
              </a:ext>
            </a:extLst>
          </p:cNvPr>
          <p:cNvSpPr txBox="1"/>
          <p:nvPr/>
        </p:nvSpPr>
        <p:spPr>
          <a:xfrm>
            <a:off x="9093391" y="655928"/>
            <a:ext cx="2122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approximately normally distributed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ED13F7-A0DC-9EB7-AC7A-59309262D646}"/>
              </a:ext>
            </a:extLst>
          </p:cNvPr>
          <p:cNvSpPr txBox="1"/>
          <p:nvPr/>
        </p:nvSpPr>
        <p:spPr>
          <a:xfrm>
            <a:off x="8779743" y="3837686"/>
            <a:ext cx="2122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very skewed</a:t>
            </a:r>
          </a:p>
        </p:txBody>
      </p:sp>
    </p:spTree>
    <p:extLst>
      <p:ext uri="{BB962C8B-B14F-4D97-AF65-F5344CB8AC3E}">
        <p14:creationId xmlns:p14="http://schemas.microsoft.com/office/powerpoint/2010/main" val="2243291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8B4278-DFC1-802A-C212-9398B88FB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88721"/>
            <a:ext cx="11357610" cy="4818572"/>
          </a:xfrm>
        </p:spPr>
        <p:txBody>
          <a:bodyPr>
            <a:normAutofit/>
          </a:bodyPr>
          <a:lstStyle/>
          <a:p>
            <a:r>
              <a:rPr lang="en-GB" sz="2400" dirty="0"/>
              <a:t>The example from the ANOVA video looks at the average hours of housework carried out by different housework groups</a:t>
            </a:r>
          </a:p>
          <a:p>
            <a:r>
              <a:rPr lang="en-GB" sz="2400" dirty="0"/>
              <a:t>Residuals: Difference between each observation and group mean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CC146A-4185-F270-7644-9A2181D8A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Marital status example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440C138-B226-21FA-7900-76B34FF56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068" y="3442493"/>
            <a:ext cx="3905811" cy="347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FB3726-48D9-90E4-956A-38D20A266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3667"/>
            <a:ext cx="3797028" cy="39738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655CB2-F702-794C-2F74-D52505DB3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298" y="2582227"/>
            <a:ext cx="3276600" cy="15335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8BDD11-C766-B939-9B04-5695E928C512}"/>
              </a:ext>
            </a:extLst>
          </p:cNvPr>
          <p:cNvSpPr txBox="1"/>
          <p:nvPr/>
        </p:nvSpPr>
        <p:spPr>
          <a:xfrm>
            <a:off x="7343802" y="3050746"/>
            <a:ext cx="4623408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</a:rPr>
              <a:t>The residuals are very skewed so use the non-parametric Kruskal-Wallis test or transform the dependent variable</a:t>
            </a:r>
          </a:p>
        </p:txBody>
      </p:sp>
    </p:spTree>
    <p:extLst>
      <p:ext uri="{BB962C8B-B14F-4D97-AF65-F5344CB8AC3E}">
        <p14:creationId xmlns:p14="http://schemas.microsoft.com/office/powerpoint/2010/main" val="1908700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8A2CC9-1615-4BB5-BA3B-735CAE104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20" y="1372236"/>
            <a:ext cx="6893859" cy="4525963"/>
          </a:xfrm>
        </p:spPr>
        <p:txBody>
          <a:bodyPr>
            <a:normAutofit/>
          </a:bodyPr>
          <a:lstStyle/>
          <a:p>
            <a:r>
              <a:rPr lang="en-GB" sz="2200" dirty="0"/>
              <a:t>The variances (SD</a:t>
            </a:r>
            <a:r>
              <a:rPr lang="en-GB" sz="2200" baseline="30000" dirty="0"/>
              <a:t>2</a:t>
            </a:r>
            <a:r>
              <a:rPr lang="en-GB" sz="2200" dirty="0"/>
              <a:t>) should be similar</a:t>
            </a:r>
          </a:p>
          <a:p>
            <a:r>
              <a:rPr lang="en-GB" sz="2200" dirty="0"/>
              <a:t>Quick check: Is the largest SD more than twice the smallest?</a:t>
            </a:r>
          </a:p>
          <a:p>
            <a:r>
              <a:rPr lang="en-GB" sz="2200" dirty="0"/>
              <a:t>Notice differences between SD’s not large</a:t>
            </a:r>
          </a:p>
          <a:p>
            <a:endParaRPr lang="en-GB" sz="2200" dirty="0"/>
          </a:p>
          <a:p>
            <a:r>
              <a:rPr lang="en-GB" sz="2200" dirty="0" err="1"/>
              <a:t>Levene’s</a:t>
            </a:r>
            <a:r>
              <a:rPr lang="en-GB" sz="2200" dirty="0"/>
              <a:t> test tests null: Variances are equal</a:t>
            </a:r>
          </a:p>
          <a:p>
            <a:r>
              <a:rPr lang="en-GB" sz="2200" dirty="0"/>
              <a:t>Significant result means not equal</a:t>
            </a:r>
          </a:p>
          <a:p>
            <a:r>
              <a:rPr lang="en-GB" sz="2200" dirty="0" err="1"/>
              <a:t>Levene’s</a:t>
            </a:r>
            <a:r>
              <a:rPr lang="en-GB" sz="2200" dirty="0"/>
              <a:t> </a:t>
            </a:r>
            <a:r>
              <a:rPr lang="en-GB" sz="2200" b="1" dirty="0"/>
              <a:t>oversensitive</a:t>
            </a:r>
            <a:r>
              <a:rPr lang="en-GB" sz="2200" dirty="0"/>
              <a:t> due to sample size</a:t>
            </a:r>
          </a:p>
          <a:p>
            <a:r>
              <a:rPr lang="en-GB" sz="2200" dirty="0"/>
              <a:t>Always check the SD’s alongside the test</a:t>
            </a:r>
          </a:p>
          <a:p>
            <a:endParaRPr lang="en-GB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1DB55C-C3C2-4E8D-87AA-817499CA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Assumptions: Equal variances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2EEC4D-C067-841F-1844-8FC0FC87D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102"/>
          <a:stretch/>
        </p:blipFill>
        <p:spPr>
          <a:xfrm>
            <a:off x="6858311" y="1470972"/>
            <a:ext cx="4724089" cy="142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CCC1C2-7E0C-B6B6-647C-35D81A819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268" y="3823335"/>
            <a:ext cx="39719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93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8A2CC9-1615-4BB5-BA3B-735CAE104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21" y="994410"/>
            <a:ext cx="8588188" cy="4903789"/>
          </a:xfrm>
        </p:spPr>
        <p:txBody>
          <a:bodyPr>
            <a:normAutofit/>
          </a:bodyPr>
          <a:lstStyle/>
          <a:p>
            <a:r>
              <a:rPr lang="en-GB" sz="2200" dirty="0"/>
              <a:t>If the variances are really different, use Welch for the ANOVA and Games-Howell for post hoc tests</a:t>
            </a:r>
          </a:p>
          <a:p>
            <a:r>
              <a:rPr lang="en-GB" sz="2200" dirty="0"/>
              <a:t>These are in the One-way ANOVA option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1DB55C-C3C2-4E8D-87AA-817499CA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Equal variances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3BB5829-F42A-4826-987C-2EF5E93B7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5" t="4151" r="32030" b="77816"/>
          <a:stretch/>
        </p:blipFill>
        <p:spPr bwMode="auto">
          <a:xfrm>
            <a:off x="9057938" y="401207"/>
            <a:ext cx="2758192" cy="196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9D0F5D-7E43-44B1-87A4-BD987A855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13" y="4214456"/>
            <a:ext cx="3219450" cy="2105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260B3C-2E06-DA0A-6610-702ACB8FF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739" y="3736022"/>
            <a:ext cx="6269073" cy="29255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9EFB38-9A6C-C0D4-EBC7-4B265AFF5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4915" y="2311241"/>
            <a:ext cx="5276850" cy="14763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841BA8-EDA1-B3AA-1188-269F70881C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913" y="2401728"/>
            <a:ext cx="31432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1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8760"/>
            <a:ext cx="11331388" cy="5208240"/>
          </a:xfrm>
        </p:spPr>
        <p:txBody>
          <a:bodyPr>
            <a:normAutofit/>
          </a:bodyPr>
          <a:lstStyle/>
          <a:p>
            <a:r>
              <a:rPr lang="en-GB" sz="2200" dirty="0"/>
              <a:t>Participants were given </a:t>
            </a:r>
            <a:r>
              <a:rPr lang="en-GB" sz="2200" b="1" dirty="0"/>
              <a:t>either</a:t>
            </a:r>
            <a:r>
              <a:rPr lang="en-GB" sz="2200" dirty="0"/>
              <a:t> alcohol, coffee or water and their reaction time on a driving simulator taken (in seconds)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Driving reaction time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9148" y="2135691"/>
          <a:ext cx="3600399" cy="3168350"/>
        </p:xfrm>
        <a:graphic>
          <a:graphicData uri="http://schemas.openxmlformats.org/drawingml/2006/table">
            <a:tbl>
              <a:tblPr/>
              <a:tblGrid>
                <a:gridCol w="1200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2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effectLst/>
                          <a:latin typeface="MS Sans Serif"/>
                        </a:rPr>
                        <a:t>Alcohol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effectLst/>
                          <a:latin typeface="MS Sans Serif"/>
                        </a:rPr>
                        <a:t>Coffee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effectLst/>
                          <a:latin typeface="MS Sans Serif"/>
                        </a:rPr>
                        <a:t>Water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810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MS Sans Serif"/>
                        </a:rPr>
                        <a:t>1.69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MS Sans Serif"/>
                        </a:rPr>
                        <a:t>0.98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MS Sans Serif"/>
                        </a:rPr>
                        <a:t>0.37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810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MS Sans Serif"/>
                        </a:rPr>
                        <a:t>1.71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MS Sans Serif"/>
                        </a:rPr>
                        <a:t>1.11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MS Sans Serif"/>
                        </a:rPr>
                        <a:t>0.38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810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MS Sans Serif"/>
                        </a:rPr>
                        <a:t>1.75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MS Sans Serif"/>
                        </a:rPr>
                        <a:t>1.27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MS Sans Serif"/>
                        </a:rPr>
                        <a:t>0.61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810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MS Sans Serif"/>
                        </a:rPr>
                        <a:t>1.83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MS Sans Serif"/>
                        </a:rPr>
                        <a:t>1.32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MS Sans Serif"/>
                        </a:rPr>
                        <a:t>0.78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810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MS Sans Serif"/>
                        </a:rPr>
                        <a:t>1.97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MS Sans Serif"/>
                        </a:rPr>
                        <a:t>1.44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MS Sans Serif"/>
                        </a:rPr>
                        <a:t>0.83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810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MS Sans Serif"/>
                        </a:rPr>
                        <a:t>2.53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MS Sans Serif"/>
                        </a:rPr>
                        <a:t>1.45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MS Sans Serif"/>
                        </a:rPr>
                        <a:t>0.86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810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MS Sans Serif"/>
                        </a:rPr>
                        <a:t>2.66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MS Sans Serif"/>
                        </a:rPr>
                        <a:t>1.46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MS Sans Serif"/>
                        </a:rPr>
                        <a:t>0.9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810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MS Sans Serif"/>
                        </a:rPr>
                        <a:t>2.91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MS Sans Serif"/>
                        </a:rPr>
                        <a:t>1.76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MS Sans Serif"/>
                        </a:rPr>
                        <a:t>0.95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810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MS Sans Serif"/>
                        </a:rPr>
                        <a:t>3.28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MS Sans Serif"/>
                        </a:rPr>
                        <a:t>2.56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MS Sans Serif"/>
                        </a:rPr>
                        <a:t>1.63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810"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MS Sans Serif"/>
                        </a:rPr>
                        <a:t>3.47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MS Sans Serif"/>
                        </a:rPr>
                        <a:t>3.07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effectLst/>
                          <a:latin typeface="MS Sans Serif"/>
                        </a:rPr>
                        <a:t>1.97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09999" y="2239751"/>
            <a:ext cx="76234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A one way ANOVA could be used to test whether drink has an effect on driving reaction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87A8C8-2A1C-4F2D-B776-C977107B0DCE}"/>
              </a:ext>
            </a:extLst>
          </p:cNvPr>
          <p:cNvSpPr txBox="1"/>
          <p:nvPr/>
        </p:nvSpPr>
        <p:spPr>
          <a:xfrm>
            <a:off x="4141732" y="3130602"/>
            <a:ext cx="802144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A two-way ANOVA has two categorical independents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Dependent = reaction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Independents: Drink and gender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Tests 3 hypotheses: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Mean reaction time does not differ by drink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Mean reaction time does not differ by gender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There is no interaction between group and gender</a:t>
            </a:r>
          </a:p>
        </p:txBody>
      </p:sp>
    </p:spTree>
    <p:extLst>
      <p:ext uri="{BB962C8B-B14F-4D97-AF65-F5344CB8AC3E}">
        <p14:creationId xmlns:p14="http://schemas.microsoft.com/office/powerpoint/2010/main" val="326212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37160" y="135115"/>
            <a:ext cx="11624309" cy="94128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3600" b="0" dirty="0">
                <a:solidFill>
                  <a:schemeClr val="tx1"/>
                </a:solidFill>
              </a:rPr>
              <a:t>Comparing averages (one independent variable)</a:t>
            </a:r>
            <a:endParaRPr lang="en-GB" sz="3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981200" y="5229200"/>
            <a:ext cx="8507288" cy="100026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GB" sz="2800" dirty="0"/>
          </a:p>
        </p:txBody>
      </p:sp>
      <p:cxnSp>
        <p:nvCxnSpPr>
          <p:cNvPr id="22" name="Straight Arrow Connector 21"/>
          <p:cNvCxnSpPr>
            <a:cxnSpLocks/>
            <a:stCxn id="14" idx="3"/>
            <a:endCxn id="25" idx="2"/>
          </p:cNvCxnSpPr>
          <p:nvPr/>
        </p:nvCxnSpPr>
        <p:spPr>
          <a:xfrm flipV="1">
            <a:off x="2580229" y="4355126"/>
            <a:ext cx="1843411" cy="24616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14" idx="3"/>
            <a:endCxn id="26" idx="2"/>
          </p:cNvCxnSpPr>
          <p:nvPr/>
        </p:nvCxnSpPr>
        <p:spPr>
          <a:xfrm>
            <a:off x="2580229" y="4601289"/>
            <a:ext cx="1843411" cy="90869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34260" y="1646970"/>
            <a:ext cx="6555920" cy="4378867"/>
            <a:chOff x="592432" y="1318198"/>
            <a:chExt cx="6143377" cy="5181183"/>
          </a:xfrm>
        </p:grpSpPr>
        <p:grpSp>
          <p:nvGrpSpPr>
            <p:cNvPr id="2" name="Group 1"/>
            <p:cNvGrpSpPr/>
            <p:nvPr/>
          </p:nvGrpSpPr>
          <p:grpSpPr>
            <a:xfrm>
              <a:off x="592432" y="1318198"/>
              <a:ext cx="6143377" cy="5181183"/>
              <a:chOff x="2812256" y="836712"/>
              <a:chExt cx="6143377" cy="518118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812256" y="1996644"/>
                <a:ext cx="1917223" cy="792088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Comparing BETWEEN groups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816739" y="3733799"/>
                <a:ext cx="1912740" cy="119707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Comparing measurements WITHIN the same subject</a:t>
                </a: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4729479" y="836712"/>
                <a:ext cx="4226154" cy="2436041"/>
                <a:chOff x="4729479" y="1097733"/>
                <a:chExt cx="4226154" cy="2436041"/>
              </a:xfrm>
            </p:grpSpPr>
            <p:cxnSp>
              <p:nvCxnSpPr>
                <p:cNvPr id="17" name="Straight Arrow Connector 16"/>
                <p:cNvCxnSpPr>
                  <a:cxnSpLocks/>
                  <a:stCxn id="13" idx="3"/>
                  <a:endCxn id="20" idx="2"/>
                </p:cNvCxnSpPr>
                <p:nvPr/>
              </p:nvCxnSpPr>
              <p:spPr>
                <a:xfrm flipV="1">
                  <a:off x="4729479" y="1672645"/>
                  <a:ext cx="1712934" cy="981064"/>
                </a:xfrm>
                <a:prstGeom prst="straightConnector1">
                  <a:avLst/>
                </a:prstGeom>
                <a:ln w="57150">
                  <a:solidFill>
                    <a:srgbClr val="0099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>
                  <a:cxnSpLocks/>
                  <a:stCxn id="13" idx="3"/>
                  <a:endCxn id="21" idx="2"/>
                </p:cNvCxnSpPr>
                <p:nvPr/>
              </p:nvCxnSpPr>
              <p:spPr>
                <a:xfrm>
                  <a:off x="4729479" y="2653709"/>
                  <a:ext cx="1727411" cy="296017"/>
                </a:xfrm>
                <a:prstGeom prst="straightConnector1">
                  <a:avLst/>
                </a:prstGeom>
                <a:ln w="57150">
                  <a:solidFill>
                    <a:srgbClr val="0099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/>
                <p:cNvSpPr txBox="1"/>
                <p:nvPr/>
              </p:nvSpPr>
              <p:spPr>
                <a:xfrm rot="20079680">
                  <a:off x="4896509" y="1639088"/>
                  <a:ext cx="1271401" cy="400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b="1" dirty="0"/>
                    <a:t>2 groups</a:t>
                  </a: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6442413" y="1097733"/>
                  <a:ext cx="2513220" cy="114982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600" dirty="0">
                      <a:solidFill>
                        <a:schemeClr val="tx1"/>
                      </a:solidFill>
                    </a:rPr>
                    <a:t>Independent  sample t-test</a:t>
                  </a: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6456890" y="2365677"/>
                  <a:ext cx="2484265" cy="1168097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600" dirty="0">
                      <a:solidFill>
                        <a:schemeClr val="tx1"/>
                      </a:solidFill>
                    </a:rPr>
                    <a:t>One way (between groups) ANOVA</a:t>
                  </a: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 rot="21232787">
                <a:off x="4869751" y="3801146"/>
                <a:ext cx="1641060" cy="691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2 time points/ conditions</a:t>
                </a: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456890" y="3501008"/>
                <a:ext cx="2484265" cy="108012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Paired t-test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456890" y="4797152"/>
                <a:ext cx="2498742" cy="122074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tx1"/>
                    </a:solidFill>
                  </a:rPr>
                  <a:t>Repeated measures (within groups) ANOVA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117194" y="5432230"/>
              <a:ext cx="724024" cy="40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3+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372127">
              <a:off x="2782364" y="3077384"/>
              <a:ext cx="1181993" cy="40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3+ groups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7347656" y="1822186"/>
            <a:ext cx="2376264" cy="663861"/>
          </a:xfrm>
          <a:prstGeom prst="roundRect">
            <a:avLst/>
          </a:prstGeom>
          <a:solidFill>
            <a:srgbClr val="CCE9AD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Mann-Whitney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529150" y="2764046"/>
            <a:ext cx="2376264" cy="654528"/>
          </a:xfrm>
          <a:prstGeom prst="roundRect">
            <a:avLst/>
          </a:prstGeom>
          <a:solidFill>
            <a:srgbClr val="CCE9AD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Kruskal-Wallis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417190" y="3969704"/>
            <a:ext cx="2376264" cy="6545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Wilcoxon signed rank test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288171" y="5187783"/>
            <a:ext cx="2376264" cy="6545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Friedman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5210" y="794954"/>
            <a:ext cx="4273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Normally distributed data (parametric tests)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07140" y="735154"/>
            <a:ext cx="3359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Skewed or ordinal data (Non-parametric tests)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1EB052-28AF-9317-846E-91C5C9ED2378}"/>
              </a:ext>
            </a:extLst>
          </p:cNvPr>
          <p:cNvSpPr txBox="1"/>
          <p:nvPr/>
        </p:nvSpPr>
        <p:spPr>
          <a:xfrm>
            <a:off x="320040" y="6229468"/>
            <a:ext cx="1162430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If you have two categorical independent variables, use a two way ANOVA</a:t>
            </a:r>
          </a:p>
          <a:p>
            <a:r>
              <a:rPr lang="en-GB" dirty="0"/>
              <a:t>If you have repeated measurements and independent groups, use a mixed (between-within) ANOVA</a:t>
            </a:r>
          </a:p>
        </p:txBody>
      </p:sp>
    </p:spTree>
    <p:extLst>
      <p:ext uri="{BB962C8B-B14F-4D97-AF65-F5344CB8AC3E}">
        <p14:creationId xmlns:p14="http://schemas.microsoft.com/office/powerpoint/2010/main" val="28915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2014736" y="476672"/>
            <a:ext cx="8653264" cy="94128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Interaction (means) plot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4245" y="1166018"/>
            <a:ext cx="10951285" cy="452596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56032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Mean reaction times after consuming coffee, water and beer were taken and the results by drink or gender were compared.</a:t>
            </a:r>
          </a:p>
          <a:p>
            <a:pPr marL="365760" marR="0" lvl="0" indent="-256032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109728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7500" y="5691981"/>
          <a:ext cx="4476372" cy="1097280"/>
        </p:xfrm>
        <a:graphic>
          <a:graphicData uri="http://schemas.openxmlformats.org/drawingml/2006/table">
            <a:tbl>
              <a:tblPr/>
              <a:tblGrid>
                <a:gridCol w="1119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0941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effectLst/>
                          <a:latin typeface="MS Sans Serif"/>
                        </a:rPr>
                        <a:t>Alcohol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effectLst/>
                          <a:latin typeface="MS Sans Serif"/>
                        </a:rPr>
                        <a:t>Coffee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effectLst/>
                          <a:latin typeface="MS Sans Serif"/>
                        </a:rPr>
                        <a:t>Water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41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effectLst/>
                          <a:latin typeface="MS Sans Serif"/>
                        </a:rPr>
                        <a:t>Male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effectLst/>
                          <a:latin typeface="MS Sans Serif"/>
                        </a:rPr>
                        <a:t>2.3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effectLst/>
                          <a:latin typeface="MS Sans Serif"/>
                        </a:rPr>
                        <a:t>1.7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effectLst/>
                          <a:latin typeface="MS Sans Serif"/>
                        </a:rPr>
                        <a:t>0.9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41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effectLst/>
                          <a:latin typeface="MS Sans Serif"/>
                        </a:rPr>
                        <a:t>Female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effectLst/>
                          <a:latin typeface="MS Sans Serif"/>
                        </a:rPr>
                        <a:t>2.1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effectLst/>
                          <a:latin typeface="MS Sans Serif"/>
                        </a:rPr>
                        <a:t>1.5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effectLst/>
                          <a:latin typeface="MS Sans Serif"/>
                        </a:rPr>
                        <a:t>0.7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15B22E09-DFC3-4527-9836-C8A96E8FE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0" y="2141182"/>
            <a:ext cx="4597579" cy="318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2">
            <a:extLst>
              <a:ext uri="{FF2B5EF4-FFF2-40B4-BE49-F238E27FC236}">
                <a16:creationId xmlns:a16="http://schemas.microsoft.com/office/drawing/2014/main" id="{3942695C-8D8A-48EF-9957-0130BC6E365B}"/>
              </a:ext>
            </a:extLst>
          </p:cNvPr>
          <p:cNvSpPr/>
          <p:nvPr/>
        </p:nvSpPr>
        <p:spPr>
          <a:xfrm>
            <a:off x="3730243" y="3166109"/>
            <a:ext cx="2423161" cy="663819"/>
          </a:xfrm>
          <a:prstGeom prst="wedgeRectCallout">
            <a:avLst>
              <a:gd name="adj1" fmla="val -47257"/>
              <a:gd name="adj2" fmla="val 72935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Mean reaction time for men after water = 0.9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E99242-509E-1EAF-0120-CE9A5541D2B7}"/>
              </a:ext>
            </a:extLst>
          </p:cNvPr>
          <p:cNvGrpSpPr/>
          <p:nvPr/>
        </p:nvGrpSpPr>
        <p:grpSpPr>
          <a:xfrm>
            <a:off x="5595784" y="2107302"/>
            <a:ext cx="6103620" cy="4386279"/>
            <a:chOff x="5595784" y="2107302"/>
            <a:chExt cx="6103620" cy="4386279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F48563FB-FB49-7A31-0FBA-97BD7678DC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5130" y="2107302"/>
              <a:ext cx="4944274" cy="3096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853086-D389-CFDD-3560-CEF26DEEB9D1}"/>
                </a:ext>
              </a:extLst>
            </p:cNvPr>
            <p:cNvSpPr txBox="1"/>
            <p:nvPr/>
          </p:nvSpPr>
          <p:spPr>
            <a:xfrm>
              <a:off x="5595784" y="5570251"/>
              <a:ext cx="610362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A2BF"/>
                </a:buClr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rPr>
                <a:t>Here there is an interaction between drink and gender.  The effect of drink differs for males and females.  Drink is moderated by gender or vice versa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659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8C9598-6C3B-41CF-B165-A9BAC69C2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" y="850707"/>
            <a:ext cx="11401425" cy="5156586"/>
          </a:xfrm>
        </p:spPr>
        <p:txBody>
          <a:bodyPr>
            <a:normAutofit/>
          </a:bodyPr>
          <a:lstStyle/>
          <a:p>
            <a:r>
              <a:rPr lang="en-GB" sz="2200" dirty="0"/>
              <a:t>A general household survey was carried out which included weekly hours of work, housework, gender and opinion questions</a:t>
            </a:r>
          </a:p>
          <a:p>
            <a:endParaRPr lang="en-GB" sz="2200" b="1" dirty="0"/>
          </a:p>
          <a:p>
            <a:endParaRPr lang="en-GB" sz="2200" b="1" dirty="0"/>
          </a:p>
          <a:p>
            <a:pPr marL="109728" indent="0">
              <a:buNone/>
            </a:pPr>
            <a:endParaRPr lang="en-GB" sz="2200" b="1" dirty="0"/>
          </a:p>
          <a:p>
            <a:r>
              <a:rPr lang="en-GB" sz="2200" b="1" dirty="0"/>
              <a:t>Research Question: Are there gender or marital differences in mean hours of housework?</a:t>
            </a:r>
          </a:p>
          <a:p>
            <a:r>
              <a:rPr lang="en-GB" sz="2200" b="1" dirty="0"/>
              <a:t>Hypotheses: </a:t>
            </a:r>
          </a:p>
          <a:p>
            <a:r>
              <a:rPr lang="en-GB" sz="2200" b="1" dirty="0"/>
              <a:t>1. Does mean housework differ by gender? </a:t>
            </a:r>
          </a:p>
          <a:p>
            <a:r>
              <a:rPr lang="en-GB" sz="2200" b="1" dirty="0"/>
              <a:t>2. Does mean housework differ by marital status?</a:t>
            </a:r>
          </a:p>
          <a:p>
            <a:r>
              <a:rPr lang="en-GB" sz="2200" b="1" dirty="0"/>
              <a:t>3. Is there an interaction between gender and marital status?</a:t>
            </a:r>
          </a:p>
          <a:p>
            <a:endParaRPr lang="en-GB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7C9E28-1BB2-46FC-8B28-AFEDE8D55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76069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rgbClr val="0070C0"/>
                </a:solidFill>
              </a:rPr>
              <a:t>Housework survey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EFFC82-5093-4EF3-9C31-E540D1D66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441"/>
          <a:stretch/>
        </p:blipFill>
        <p:spPr>
          <a:xfrm>
            <a:off x="937797" y="1758247"/>
            <a:ext cx="9402005" cy="82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2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8C9598-6C3B-41CF-B165-A9BAC69C2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" y="850707"/>
            <a:ext cx="11401425" cy="5156586"/>
          </a:xfrm>
        </p:spPr>
        <p:txBody>
          <a:bodyPr>
            <a:normAutofit/>
          </a:bodyPr>
          <a:lstStyle/>
          <a:p>
            <a:r>
              <a:rPr lang="en-AU" sz="2200" dirty="0"/>
              <a:t>Check the frequencies in each combination of gender and marital status </a:t>
            </a:r>
          </a:p>
          <a:p>
            <a:r>
              <a:rPr lang="en-AU" sz="2200" dirty="0"/>
              <a:t>Consider reducing the number of categories where frequencies are small</a:t>
            </a:r>
          </a:p>
          <a:p>
            <a:endParaRPr lang="en-GB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7C9E28-1BB2-46FC-8B28-AFEDE8D55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76069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rgbClr val="0070C0"/>
                </a:solidFill>
              </a:rPr>
              <a:t>Check frequencies of combinations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BF3459-566D-19D8-25D1-D8DB7B5E7988}"/>
              </a:ext>
            </a:extLst>
          </p:cNvPr>
          <p:cNvSpPr txBox="1"/>
          <p:nvPr/>
        </p:nvSpPr>
        <p:spPr>
          <a:xfrm>
            <a:off x="607697" y="4971547"/>
            <a:ext cx="11403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The minimum group size here is 25 which is fine.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If you have small frequencies for some groups, watch the recoding groups </a:t>
            </a: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  <a:hlinkClick r:id="rId2"/>
              </a:rPr>
              <a:t>video</a:t>
            </a: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to find out how to exclude or combine categories before carrying out the ANOVA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1AC9A0-EA3B-E581-EE79-0FD16AC0A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4" y="1886453"/>
            <a:ext cx="2150745" cy="2889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547B66-5233-E784-A435-1CB855E02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1" y="1909294"/>
            <a:ext cx="9505950" cy="262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66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DE727-BF25-4721-9641-54A1D3680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09600"/>
            <a:ext cx="10584180" cy="1829761"/>
          </a:xfrm>
        </p:spPr>
        <p:txBody>
          <a:bodyPr/>
          <a:lstStyle/>
          <a:p>
            <a:r>
              <a:rPr lang="en-GB" dirty="0"/>
              <a:t>Two-way ANOVA in </a:t>
            </a:r>
            <a:r>
              <a:rPr lang="en-GB" dirty="0" err="1"/>
              <a:t>Jamovi</a:t>
            </a:r>
            <a:r>
              <a:rPr lang="en-GB" dirty="0"/>
              <a:t> (part 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BB4D4-7F5C-472E-8120-BC8C0D33E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611606"/>
            <a:ext cx="10363200" cy="1528321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Video: </a:t>
            </a:r>
            <a:r>
              <a:rPr lang="en-AU" dirty="0">
                <a:hlinkClick r:id="rId2"/>
              </a:rPr>
              <a:t>https://screencast-o-matic.com/watch/c3iYj4VZejQ</a:t>
            </a:r>
            <a:endParaRPr lang="en-AU" dirty="0"/>
          </a:p>
          <a:p>
            <a:endParaRPr lang="en-AU" dirty="0"/>
          </a:p>
          <a:p>
            <a:r>
              <a:rPr lang="en-AU" dirty="0"/>
              <a:t>Associated videos: </a:t>
            </a:r>
            <a:r>
              <a:rPr lang="en-AU" dirty="0">
                <a:hlinkClick r:id="rId3"/>
              </a:rPr>
              <a:t>One way ANOVA </a:t>
            </a:r>
            <a:r>
              <a:rPr lang="en-AU" dirty="0"/>
              <a:t>and </a:t>
            </a:r>
            <a:r>
              <a:rPr lang="en-AU" dirty="0">
                <a:hlinkClick r:id="rId4"/>
              </a:rPr>
              <a:t>Checking assumptions </a:t>
            </a:r>
            <a:r>
              <a:rPr lang="en-AU" dirty="0"/>
              <a:t>in </a:t>
            </a:r>
            <a:r>
              <a:rPr lang="en-AU" dirty="0" err="1"/>
              <a:t>Jamovi</a:t>
            </a:r>
            <a:r>
              <a:rPr lang="en-AU" dirty="0"/>
              <a:t>, </a:t>
            </a:r>
            <a:r>
              <a:rPr lang="en-AU" dirty="0">
                <a:hlinkClick r:id="rId5"/>
              </a:rPr>
              <a:t>Introduction to two way ANOVA </a:t>
            </a:r>
            <a:endParaRPr lang="en-GB" dirty="0"/>
          </a:p>
        </p:txBody>
      </p:sp>
      <p:pic>
        <p:nvPicPr>
          <p:cNvPr id="4" name="Picture Placeholder 6" descr="SHU_MASTER_LOGO_215_229_72dpi.jpg">
            <a:extLst>
              <a:ext uri="{FF2B5EF4-FFF2-40B4-BE49-F238E27FC236}">
                <a16:creationId xmlns:a16="http://schemas.microsoft.com/office/drawing/2014/main" id="{3A06DE84-EAE2-4D19-9EBE-925A0A59306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" y="310023"/>
            <a:ext cx="3168968" cy="1704687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AF36D9-26A1-4E06-8D7B-5324DF7E1AB2}"/>
              </a:ext>
            </a:extLst>
          </p:cNvPr>
          <p:cNvSpPr/>
          <p:nvPr/>
        </p:nvSpPr>
        <p:spPr>
          <a:xfrm>
            <a:off x="1522285" y="3246393"/>
            <a:ext cx="975531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Tx/>
              <a:buNone/>
              <a:tabLst/>
              <a:defRPr/>
            </a:pP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C9D06F-4976-E3F9-DD5A-AAD5C0AACDB4}"/>
              </a:ext>
            </a:extLst>
          </p:cNvPr>
          <p:cNvGrpSpPr/>
          <p:nvPr/>
        </p:nvGrpSpPr>
        <p:grpSpPr>
          <a:xfrm>
            <a:off x="7835287" y="210101"/>
            <a:ext cx="4139543" cy="1774270"/>
            <a:chOff x="7835287" y="210101"/>
            <a:chExt cx="4139543" cy="1774270"/>
          </a:xfrm>
        </p:grpSpPr>
        <p:pic>
          <p:nvPicPr>
            <p:cNvPr id="9" name="Picture 8" descr="Company name&#10;&#10;Description automatically generated">
              <a:extLst>
                <a:ext uri="{FF2B5EF4-FFF2-40B4-BE49-F238E27FC236}">
                  <a16:creationId xmlns:a16="http://schemas.microsoft.com/office/drawing/2014/main" id="{1E206B5B-19A6-2B9B-875B-6F8847FCCB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837" r="1664" b="25395"/>
            <a:stretch/>
          </p:blipFill>
          <p:spPr>
            <a:xfrm>
              <a:off x="7835287" y="210101"/>
              <a:ext cx="1728489" cy="1553590"/>
            </a:xfrm>
            <a:prstGeom prst="rect">
              <a:avLst/>
            </a:prstGeom>
            <a:ln w="85725">
              <a:solidFill>
                <a:srgbClr val="002060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3087C0B-7F35-CAB5-AD9C-F342752C9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08603" y="210101"/>
              <a:ext cx="2266227" cy="177427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9FE6D13-CF4B-37B5-E940-1163AD64D77A}"/>
              </a:ext>
            </a:extLst>
          </p:cNvPr>
          <p:cNvSpPr txBox="1"/>
          <p:nvPr/>
        </p:nvSpPr>
        <p:spPr>
          <a:xfrm>
            <a:off x="231228" y="5390947"/>
            <a:ext cx="11267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Ellen Marshall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Statistics support 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Website and resources: </a:t>
            </a:r>
            <a:r>
              <a:rPr kumimoji="0" lang="en-GB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  <a:hlinkClick r:id="rId9"/>
              </a:rPr>
              <a:t>https://maths.shu.ac.uk/mathshelp/resources.html</a:t>
            </a:r>
            <a:endParaRPr kumimoji="0" lang="en-GB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45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ADEDC0-522E-342A-99AC-48F89AFB6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1" y="850706"/>
            <a:ext cx="3840479" cy="515658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AU" sz="2200" dirty="0"/>
              <a:t>Move the continuous dependent to the ‘Dependent Variable’ box and the two categorical independent variables to the ‘Fixed Factors’ box</a:t>
            </a:r>
            <a:endParaRPr lang="en-GB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DF9B6D-D9D9-42CE-C694-886FBFD40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76068"/>
          </a:xfrm>
        </p:spPr>
        <p:txBody>
          <a:bodyPr>
            <a:normAutofit fontScale="90000"/>
          </a:bodyPr>
          <a:lstStyle/>
          <a:p>
            <a:r>
              <a:rPr lang="en-AU" dirty="0"/>
              <a:t>Two-way ANOVA in </a:t>
            </a:r>
            <a:r>
              <a:rPr lang="en-AU" dirty="0" err="1"/>
              <a:t>Jamovi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A0C06B-B880-144B-AABF-510BF048C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1" y="1034829"/>
            <a:ext cx="5829298" cy="230895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399EB3B-9347-DD46-6892-9013F40302AE}"/>
              </a:ext>
            </a:extLst>
          </p:cNvPr>
          <p:cNvGrpSpPr/>
          <p:nvPr/>
        </p:nvGrpSpPr>
        <p:grpSpPr>
          <a:xfrm>
            <a:off x="9582149" y="90515"/>
            <a:ext cx="2200276" cy="1934309"/>
            <a:chOff x="9582149" y="90515"/>
            <a:chExt cx="2200276" cy="19343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E3FDE9-BD3D-55D7-F187-668B3C5C4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82149" y="90515"/>
              <a:ext cx="2200276" cy="193430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B832089-3B55-86A2-55B1-F7C42D598C62}"/>
                </a:ext>
              </a:extLst>
            </p:cNvPr>
            <p:cNvSpPr/>
            <p:nvPr/>
          </p:nvSpPr>
          <p:spPr>
            <a:xfrm>
              <a:off x="9982201" y="1604044"/>
              <a:ext cx="1600200" cy="4207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17EF619-156D-2AFC-C801-BBC886F7D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350" y="3527907"/>
            <a:ext cx="3491864" cy="2947261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7E3707-AADF-5E83-7C56-045F4CBEC940}"/>
              </a:ext>
            </a:extLst>
          </p:cNvPr>
          <p:cNvCxnSpPr/>
          <p:nvPr/>
        </p:nvCxnSpPr>
        <p:spPr>
          <a:xfrm flipH="1">
            <a:off x="9406890" y="2024824"/>
            <a:ext cx="948690" cy="24969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llout: Right Arrow 13">
            <a:extLst>
              <a:ext uri="{FF2B5EF4-FFF2-40B4-BE49-F238E27FC236}">
                <a16:creationId xmlns:a16="http://schemas.microsoft.com/office/drawing/2014/main" id="{823ED31E-E3AF-D511-2AFE-BDC52FF2CB73}"/>
              </a:ext>
            </a:extLst>
          </p:cNvPr>
          <p:cNvSpPr/>
          <p:nvPr/>
        </p:nvSpPr>
        <p:spPr>
          <a:xfrm>
            <a:off x="480060" y="6007293"/>
            <a:ext cx="3463290" cy="72497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12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Obtain means and plots to describe differences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5" name="Callout: Right Arrow 14">
            <a:extLst>
              <a:ext uri="{FF2B5EF4-FFF2-40B4-BE49-F238E27FC236}">
                <a16:creationId xmlns:a16="http://schemas.microsoft.com/office/drawing/2014/main" id="{4CBB241A-6957-9794-0351-C9B6D571B800}"/>
              </a:ext>
            </a:extLst>
          </p:cNvPr>
          <p:cNvSpPr/>
          <p:nvPr/>
        </p:nvSpPr>
        <p:spPr>
          <a:xfrm>
            <a:off x="354330" y="3771901"/>
            <a:ext cx="3589020" cy="9957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12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Watch this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  <a:hlinkClick r:id="rId5"/>
              </a:rPr>
              <a:t>video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for checking the assumptions for ANOVA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6" name="Callout: Left Arrow 15">
            <a:extLst>
              <a:ext uri="{FF2B5EF4-FFF2-40B4-BE49-F238E27FC236}">
                <a16:creationId xmlns:a16="http://schemas.microsoft.com/office/drawing/2014/main" id="{A837FA44-6CDF-13B4-431D-75EF585E4808}"/>
              </a:ext>
            </a:extLst>
          </p:cNvPr>
          <p:cNvSpPr/>
          <p:nvPr/>
        </p:nvSpPr>
        <p:spPr>
          <a:xfrm>
            <a:off x="6989443" y="5120639"/>
            <a:ext cx="4792981" cy="109878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78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Post hoc tests test every pair of categories to see which groups are significantly different to each other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043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4244" y="960121"/>
            <a:ext cx="11847755" cy="5277192"/>
          </a:xfrm>
        </p:spPr>
        <p:txBody>
          <a:bodyPr>
            <a:normAutofit/>
          </a:bodyPr>
          <a:lstStyle/>
          <a:p>
            <a:r>
              <a:rPr lang="en-AU" sz="2000" dirty="0"/>
              <a:t>Post hoc tests test pairs of categories for variables with more than two categories</a:t>
            </a:r>
          </a:p>
          <a:p>
            <a:r>
              <a:rPr lang="en-AU" sz="2000" dirty="0"/>
              <a:t>Similar to independent t-tests but with adjustments for multiple tests</a:t>
            </a:r>
          </a:p>
          <a:p>
            <a:r>
              <a:rPr lang="en-AU" sz="2000" dirty="0"/>
              <a:t>In the ‘Post hoc’ section, move the separate variables across and choose ‘Tukey’</a:t>
            </a:r>
            <a:endParaRPr lang="en-GB" sz="2000" dirty="0"/>
          </a:p>
          <a:p>
            <a:endParaRPr lang="en-GB" sz="2200" dirty="0"/>
          </a:p>
          <a:p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90236"/>
            <a:ext cx="10972800" cy="790087"/>
          </a:xfrm>
        </p:spPr>
        <p:txBody>
          <a:bodyPr>
            <a:normAutofit/>
          </a:bodyPr>
          <a:lstStyle/>
          <a:p>
            <a:r>
              <a:rPr lang="en-GB" dirty="0"/>
              <a:t>Post hoc (Pairwise) comparisons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0ED829-EFA2-20F0-7949-2D33F6F02C61}"/>
              </a:ext>
            </a:extLst>
          </p:cNvPr>
          <p:cNvGrpSpPr/>
          <p:nvPr/>
        </p:nvGrpSpPr>
        <p:grpSpPr>
          <a:xfrm>
            <a:off x="7612169" y="2113937"/>
            <a:ext cx="1281034" cy="1727566"/>
            <a:chOff x="8434466" y="1443703"/>
            <a:chExt cx="1281034" cy="172756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ECBCFA-CD93-D004-151C-6D71B430D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34466" y="1443703"/>
              <a:ext cx="1281034" cy="172756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34A562F-7E47-3F3F-F403-C3D7C477A5CA}"/>
                </a:ext>
              </a:extLst>
            </p:cNvPr>
            <p:cNvSpPr/>
            <p:nvPr/>
          </p:nvSpPr>
          <p:spPr>
            <a:xfrm>
              <a:off x="8434466" y="1925456"/>
              <a:ext cx="1281034" cy="38340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EB32EB2-0A90-A940-4704-7630178CF7B6}"/>
              </a:ext>
            </a:extLst>
          </p:cNvPr>
          <p:cNvGrpSpPr/>
          <p:nvPr/>
        </p:nvGrpSpPr>
        <p:grpSpPr>
          <a:xfrm>
            <a:off x="101480" y="3920967"/>
            <a:ext cx="7086600" cy="2971800"/>
            <a:chOff x="344244" y="3710781"/>
            <a:chExt cx="7086600" cy="29718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EDB71B-7A9C-979D-2442-FC69ACF2F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244" y="3710781"/>
              <a:ext cx="7086600" cy="29718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AFE892-2BC3-FA1D-99C5-938EB2A3516A}"/>
                </a:ext>
              </a:extLst>
            </p:cNvPr>
            <p:cNvSpPr/>
            <p:nvPr/>
          </p:nvSpPr>
          <p:spPr>
            <a:xfrm>
              <a:off x="1614566" y="5009591"/>
              <a:ext cx="5472035" cy="3203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BE348CC-D469-14BB-2818-A0D850BDF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985" y="2265952"/>
            <a:ext cx="6015263" cy="1233900"/>
          </a:xfrm>
          <a:prstGeom prst="rect">
            <a:avLst/>
          </a:prstGeom>
        </p:spPr>
      </p:pic>
      <p:sp>
        <p:nvSpPr>
          <p:cNvPr id="7" name="Pentagon 3">
            <a:extLst>
              <a:ext uri="{FF2B5EF4-FFF2-40B4-BE49-F238E27FC236}">
                <a16:creationId xmlns:a16="http://schemas.microsoft.com/office/drawing/2014/main" id="{14702C18-E560-7F22-1ADB-B4DE8DE096F5}"/>
              </a:ext>
            </a:extLst>
          </p:cNvPr>
          <p:cNvSpPr/>
          <p:nvPr/>
        </p:nvSpPr>
        <p:spPr>
          <a:xfrm>
            <a:off x="438030" y="3191551"/>
            <a:ext cx="3875343" cy="729416"/>
          </a:xfrm>
          <a:prstGeom prst="homePlate">
            <a:avLst/>
          </a:prstGeom>
          <a:solidFill>
            <a:srgbClr val="C4E59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Move independent variables with more than two categories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350DB1-198F-51F0-FDF8-6C2975F61B54}"/>
              </a:ext>
            </a:extLst>
          </p:cNvPr>
          <p:cNvSpPr/>
          <p:nvPr/>
        </p:nvSpPr>
        <p:spPr>
          <a:xfrm>
            <a:off x="7086601" y="4231571"/>
            <a:ext cx="4886773" cy="23334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Look for significantly different pairs e.g. never married is significantly different to married (p&lt;0.001).  Married people do on average 2.8 hours more housework than those who have never been married after controlling for gender differences.  </a:t>
            </a:r>
          </a:p>
        </p:txBody>
      </p:sp>
    </p:spTree>
    <p:extLst>
      <p:ext uri="{BB962C8B-B14F-4D97-AF65-F5344CB8AC3E}">
        <p14:creationId xmlns:p14="http://schemas.microsoft.com/office/powerpoint/2010/main" val="28524387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2408</Words>
  <Application>Microsoft Office PowerPoint</Application>
  <PresentationFormat>Widescreen</PresentationFormat>
  <Paragraphs>282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Cambria Math</vt:lpstr>
      <vt:lpstr>Lucida Sans Unicode</vt:lpstr>
      <vt:lpstr>MS Sans Serif</vt:lpstr>
      <vt:lpstr>Verdana</vt:lpstr>
      <vt:lpstr>Wingdings 2</vt:lpstr>
      <vt:lpstr>Wingdings 3</vt:lpstr>
      <vt:lpstr>Concourse</vt:lpstr>
      <vt:lpstr>Two-way ANOVA in Jamovi Part 1: Introduction</vt:lpstr>
      <vt:lpstr>PowerPoint Presentation</vt:lpstr>
      <vt:lpstr>Driving reaction time</vt:lpstr>
      <vt:lpstr>PowerPoint Presentation</vt:lpstr>
      <vt:lpstr>Housework survey</vt:lpstr>
      <vt:lpstr>Check frequencies of combinations</vt:lpstr>
      <vt:lpstr>Two-way ANOVA in Jamovi (part 2)</vt:lpstr>
      <vt:lpstr>Two-way ANOVA in Jamovi</vt:lpstr>
      <vt:lpstr>Post hoc (Pairwise) comparisons</vt:lpstr>
      <vt:lpstr>Interaction plot</vt:lpstr>
      <vt:lpstr>Two-way ANOVA main table</vt:lpstr>
      <vt:lpstr>Is the interaction significant?</vt:lpstr>
      <vt:lpstr>Significant interaction: Post hoc tests</vt:lpstr>
      <vt:lpstr>Significant interaction reporting</vt:lpstr>
      <vt:lpstr>Checking assumptions</vt:lpstr>
      <vt:lpstr>Two-way ANOVA in Jamovi (Part 3)</vt:lpstr>
      <vt:lpstr>Interpret main effects</vt:lpstr>
      <vt:lpstr>Post hoc (Pairwise) comparisons</vt:lpstr>
      <vt:lpstr>Charts</vt:lpstr>
      <vt:lpstr>Effect size</vt:lpstr>
      <vt:lpstr>Main effects reporting</vt:lpstr>
      <vt:lpstr>Checking assumptions</vt:lpstr>
      <vt:lpstr>Factorial ANOVA</vt:lpstr>
      <vt:lpstr>ANOVA in Jamovi</vt:lpstr>
      <vt:lpstr>Assumptions</vt:lpstr>
      <vt:lpstr>Residual checks - normality</vt:lpstr>
      <vt:lpstr>Marital status example</vt:lpstr>
      <vt:lpstr>Assumptions: Equal variances</vt:lpstr>
      <vt:lpstr>Equal variances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Two-way ANOVA in Jamovi Part 1: Introduction</dc:title>
  <dc:creator>Marshall, Ellen</dc:creator>
  <cp:lastModifiedBy>Marshall, Ellen</cp:lastModifiedBy>
  <cp:revision>1</cp:revision>
  <dcterms:created xsi:type="dcterms:W3CDTF">2022-07-21T09:17:44Z</dcterms:created>
  <dcterms:modified xsi:type="dcterms:W3CDTF">2022-07-21T09:18:38Z</dcterms:modified>
</cp:coreProperties>
</file>